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82" r:id="rId3"/>
    <p:sldId id="261" r:id="rId4"/>
    <p:sldId id="259" r:id="rId5"/>
    <p:sldId id="296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7" r:id="rId19"/>
    <p:sldId id="303" r:id="rId20"/>
    <p:sldId id="307" r:id="rId21"/>
    <p:sldId id="304" r:id="rId22"/>
    <p:sldId id="308" r:id="rId23"/>
    <p:sldId id="305" r:id="rId24"/>
    <p:sldId id="306" r:id="rId25"/>
    <p:sldId id="309" r:id="rId26"/>
    <p:sldId id="298" r:id="rId27"/>
    <p:sldId id="299" r:id="rId28"/>
    <p:sldId id="338" r:id="rId29"/>
    <p:sldId id="310" r:id="rId30"/>
    <p:sldId id="300" r:id="rId31"/>
    <p:sldId id="301" r:id="rId32"/>
    <p:sldId id="339" r:id="rId33"/>
    <p:sldId id="311" r:id="rId34"/>
    <p:sldId id="302" r:id="rId35"/>
    <p:sldId id="312" r:id="rId36"/>
    <p:sldId id="314" r:id="rId37"/>
    <p:sldId id="315" r:id="rId38"/>
    <p:sldId id="316" r:id="rId39"/>
    <p:sldId id="317" r:id="rId40"/>
    <p:sldId id="321" r:id="rId41"/>
    <p:sldId id="322" r:id="rId42"/>
    <p:sldId id="323" r:id="rId43"/>
    <p:sldId id="318" r:id="rId44"/>
    <p:sldId id="319" r:id="rId45"/>
    <p:sldId id="331" r:id="rId46"/>
    <p:sldId id="332" r:id="rId47"/>
    <p:sldId id="333" r:id="rId48"/>
    <p:sldId id="334" r:id="rId49"/>
    <p:sldId id="335" r:id="rId50"/>
    <p:sldId id="325" r:id="rId51"/>
    <p:sldId id="326" r:id="rId52"/>
    <p:sldId id="336" r:id="rId53"/>
    <p:sldId id="337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903"/>
    <a:srgbClr val="01BAF9"/>
    <a:srgbClr val="0FB493"/>
    <a:srgbClr val="FFC001"/>
    <a:srgbClr val="D1D7E1"/>
    <a:srgbClr val="E2E8F2"/>
    <a:srgbClr val="01BAF8"/>
    <a:srgbClr val="8FC74D"/>
    <a:srgbClr val="9AA5B4"/>
    <a:srgbClr val="D9F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5"/>
    <p:restoredTop sz="96035"/>
  </p:normalViewPr>
  <p:slideViewPr>
    <p:cSldViewPr>
      <p:cViewPr varScale="1">
        <p:scale>
          <a:sx n="115" d="100"/>
          <a:sy n="115" d="100"/>
        </p:scale>
        <p:origin x="3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7952C-1B83-604B-A68D-C8B66712B96B}" type="datetimeFigureOut">
              <a:rPr kumimoji="1" lang="zh-CN" altLang="en-US" smtClean="0"/>
              <a:t>2020/3/30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195F8-9D93-5A45-8767-0A7FA84EAB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92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84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0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703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74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75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064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67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7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49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296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79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195F8-9D93-5A45-8767-0A7FA84EAB2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57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077072"/>
            <a:ext cx="9144000" cy="2808312"/>
          </a:xfrm>
          <a:prstGeom prst="rect">
            <a:avLst/>
          </a:pr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4069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pic>
        <p:nvPicPr>
          <p:cNvPr id="9" name="Picture 2" descr="xm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" y="230933"/>
            <a:ext cx="3024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74548"/>
            <a:ext cx="3563888" cy="322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35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6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08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0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0758"/>
            <a:ext cx="7305967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3850" indent="-323850">
              <a:buSzPct val="80000"/>
              <a:buFontTx/>
              <a:buBlip>
                <a:blip r:embed="rId2"/>
              </a:buBlip>
              <a:tabLst/>
              <a:defRPr/>
            </a:lvl1pPr>
            <a:lvl2pPr marL="855663" indent="-398463">
              <a:buSzPct val="80000"/>
              <a:buFontTx/>
              <a:buBlip>
                <a:blip r:embed="rId3"/>
              </a:buBlip>
              <a:tabLst/>
              <a:defRPr/>
            </a:lvl2pPr>
            <a:lvl3pPr marL="1254125" indent="-339725">
              <a:buFontTx/>
              <a:buBlip>
                <a:blip r:embed="rId4"/>
              </a:buBlip>
              <a:tabLst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5" name="组 24"/>
          <p:cNvGrpSpPr/>
          <p:nvPr userDrawn="1"/>
        </p:nvGrpSpPr>
        <p:grpSpPr>
          <a:xfrm>
            <a:off x="8220108" y="95250"/>
            <a:ext cx="902945" cy="576263"/>
            <a:chOff x="8226087" y="44624"/>
            <a:chExt cx="902945" cy="677985"/>
          </a:xfrm>
        </p:grpSpPr>
        <p:sp>
          <p:nvSpPr>
            <p:cNvPr id="8" name="矩形 6"/>
            <p:cNvSpPr/>
            <p:nvPr/>
          </p:nvSpPr>
          <p:spPr>
            <a:xfrm>
              <a:off x="8581996" y="44624"/>
              <a:ext cx="547036" cy="677985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8226087" y="44624"/>
              <a:ext cx="490105" cy="677985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文本占位符 2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614792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3" name="文本占位符 2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2400" y="95250"/>
            <a:ext cx="565720" cy="57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55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SzPct val="80000"/>
              <a:buFont typeface="Wingdings" charset="2"/>
              <a:buChar char="l"/>
              <a:defRPr/>
            </a:lvl1pPr>
            <a:lvl2pPr marL="742950" indent="-285750">
              <a:buSzPct val="70000"/>
              <a:buFont typeface="Wingdings" charset="2"/>
              <a:buChar char="Ø"/>
              <a:defRPr/>
            </a:lvl2pPr>
            <a:lvl3pPr marL="1143000" indent="-228600">
              <a:buFont typeface="Wingdings" charset="2"/>
              <a:buChar char="ü"/>
              <a:defRPr/>
            </a:lvl3pPr>
            <a:lvl4pPr marL="1600200" indent="-228600">
              <a:buFont typeface="Wingdings" charset="2"/>
              <a:buChar char="n"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45A3-EE18-4E86-BE27-CC95AD9A7DD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19016" y="0"/>
            <a:ext cx="8224984" cy="70609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4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1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3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64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2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9"/>
            <a:ext cx="8856984" cy="514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764706"/>
            <a:ext cx="9144000" cy="72007"/>
          </a:xfrm>
          <a:prstGeom prst="rect">
            <a:avLst/>
          </a:prstGeom>
          <a:solidFill>
            <a:srgbClr val="33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>
              <a:solidFill>
                <a:schemeClr val="bg2"/>
              </a:solidFill>
            </a:endParaRPr>
          </a:p>
        </p:txBody>
      </p:sp>
      <p:pic>
        <p:nvPicPr>
          <p:cNvPr id="8" name="Picture 3" descr="D:\我的文档\My Pictures\mypic\lntu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683568" cy="6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3"/>
          <p:cNvPicPr>
            <a:picLocks noChangeAspect="1" noChangeArrowheads="1"/>
          </p:cNvPicPr>
          <p:nvPr/>
        </p:nvPicPr>
        <p:blipFill>
          <a:blip r:embed="rId15">
            <a:lum bright="6000" contras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6"/>
          <a:stretch>
            <a:fillRect/>
          </a:stretch>
        </p:blipFill>
        <p:spPr bwMode="auto">
          <a:xfrm>
            <a:off x="8394700" y="0"/>
            <a:ext cx="78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45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://weibo.com/mely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6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理学院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戴喆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67791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755576" y="1946958"/>
            <a:ext cx="6853927" cy="3212976"/>
            <a:chOff x="755576" y="1946958"/>
            <a:chExt cx="6853927" cy="32129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946958"/>
              <a:ext cx="3817173" cy="321297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860032" y="2891727"/>
              <a:ext cx="2749471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4000" dirty="0">
                  <a:latin typeface="Microsoft YaHei" charset="-122"/>
                  <a:ea typeface="Microsoft YaHei" charset="-122"/>
                  <a:cs typeface="Microsoft YaHei" charset="-122"/>
                </a:rPr>
                <a:t>为什么需要</a:t>
              </a:r>
              <a:endParaRPr kumimoji="1" lang="en-US" altLang="zh-CN" sz="40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4000" dirty="0">
                  <a:latin typeface="Microsoft YaHei" charset="-122"/>
                  <a:ea typeface="Microsoft YaHei" charset="-122"/>
                  <a:cs typeface="Microsoft YaHei" charset="-122"/>
                </a:rPr>
                <a:t>数据结构？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90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从程序设计的角度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867538" y="2121968"/>
            <a:ext cx="7480932" cy="2459160"/>
            <a:chOff x="867538" y="2121968"/>
            <a:chExt cx="7480932" cy="2459160"/>
          </a:xfrm>
        </p:grpSpPr>
        <p:sp>
          <p:nvSpPr>
            <p:cNvPr id="8" name="矩形 7"/>
            <p:cNvSpPr/>
            <p:nvPr/>
          </p:nvSpPr>
          <p:spPr>
            <a:xfrm>
              <a:off x="867538" y="2121969"/>
              <a:ext cx="1616230" cy="24591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数据输入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799889" y="2121968"/>
              <a:ext cx="1616230" cy="24591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数据处理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732240" y="2121968"/>
              <a:ext cx="1616230" cy="245915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数据输出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燕尾形箭头 10"/>
            <p:cNvSpPr/>
            <p:nvPr/>
          </p:nvSpPr>
          <p:spPr>
            <a:xfrm>
              <a:off x="2739746" y="2819652"/>
              <a:ext cx="864096" cy="1063789"/>
            </a:xfrm>
            <a:prstGeom prst="notchedRightArrow">
              <a:avLst>
                <a:gd name="adj1" fmla="val 47824"/>
                <a:gd name="adj2" fmla="val 40623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燕尾形箭头 11"/>
            <p:cNvSpPr/>
            <p:nvPr/>
          </p:nvSpPr>
          <p:spPr>
            <a:xfrm>
              <a:off x="5672097" y="2819652"/>
              <a:ext cx="864096" cy="1063789"/>
            </a:xfrm>
            <a:prstGeom prst="notchedRightArrow">
              <a:avLst>
                <a:gd name="adj1" fmla="val 47824"/>
                <a:gd name="adj2" fmla="val 40623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F1BE40B-29AA-FE4E-A26B-EF97B792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77" y="1689053"/>
            <a:ext cx="5051893" cy="443711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29812" y="5423449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需要研究程序操作的对象（即数据）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以及它们之间的关系和操作</a:t>
            </a:r>
          </a:p>
        </p:txBody>
      </p:sp>
    </p:spTree>
    <p:extLst>
      <p:ext uri="{BB962C8B-B14F-4D97-AF65-F5344CB8AC3E}">
        <p14:creationId xmlns:p14="http://schemas.microsoft.com/office/powerpoint/2010/main" val="20433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用计算机解决具体问题的过程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899592" y="1844824"/>
            <a:ext cx="7452828" cy="3253753"/>
            <a:chOff x="1259632" y="1844824"/>
            <a:chExt cx="7452828" cy="3253753"/>
          </a:xfrm>
        </p:grpSpPr>
        <p:sp>
          <p:nvSpPr>
            <p:cNvPr id="8" name="手杖形箭头 7"/>
            <p:cNvSpPr/>
            <p:nvPr/>
          </p:nvSpPr>
          <p:spPr>
            <a:xfrm rot="16200000" flipH="1">
              <a:off x="2389466" y="3081558"/>
              <a:ext cx="1187019" cy="729774"/>
            </a:xfrm>
            <a:prstGeom prst="uturnArrow">
              <a:avLst>
                <a:gd name="adj1" fmla="val 28935"/>
                <a:gd name="adj2" fmla="val 25000"/>
                <a:gd name="adj3" fmla="val 36128"/>
                <a:gd name="adj4" fmla="val 43750"/>
                <a:gd name="adj5" fmla="val 10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手杖形箭头 8"/>
            <p:cNvSpPr/>
            <p:nvPr/>
          </p:nvSpPr>
          <p:spPr>
            <a:xfrm rot="16200000" flipH="1">
              <a:off x="3537244" y="3981659"/>
              <a:ext cx="1115011" cy="729774"/>
            </a:xfrm>
            <a:prstGeom prst="uturnArrow">
              <a:avLst>
                <a:gd name="adj1" fmla="val 28935"/>
                <a:gd name="adj2" fmla="val 25000"/>
                <a:gd name="adj3" fmla="val 36128"/>
                <a:gd name="adj4" fmla="val 43750"/>
                <a:gd name="adj5" fmla="val 10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手杖形箭头 9"/>
            <p:cNvSpPr/>
            <p:nvPr/>
          </p:nvSpPr>
          <p:spPr>
            <a:xfrm rot="16200000" flipH="1">
              <a:off x="1350198" y="2218575"/>
              <a:ext cx="1115011" cy="729774"/>
            </a:xfrm>
            <a:prstGeom prst="uturnArrow">
              <a:avLst>
                <a:gd name="adj1" fmla="val 28935"/>
                <a:gd name="adj2" fmla="val 25000"/>
                <a:gd name="adj3" fmla="val 36128"/>
                <a:gd name="adj4" fmla="val 43750"/>
                <a:gd name="adj5" fmla="val 1000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59632" y="1844824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从具体问题抽象出数学模型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339752" y="2708920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>
                  <a:latin typeface="Microsoft YaHei" charset="-122"/>
                  <a:ea typeface="Microsoft YaHei" charset="-122"/>
                  <a:cs typeface="Microsoft YaHei" charset="-122"/>
                </a:rPr>
                <a:t>求解模型的算法</a:t>
              </a:r>
              <a:endParaRPr lang="zh-CN" altLang="en-US" sz="2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86428" y="3566842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编写程序、调试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463988" y="4430937"/>
              <a:ext cx="4248472" cy="66764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最终解答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729812" y="5423449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寻求数学模型的实质是分析问题，从中提取操作的对象，找出对象间的关系，用数学的语言加以描述</a:t>
            </a:r>
          </a:p>
        </p:txBody>
      </p:sp>
    </p:spTree>
    <p:extLst>
      <p:ext uri="{BB962C8B-B14F-4D97-AF65-F5344CB8AC3E}">
        <p14:creationId xmlns:p14="http://schemas.microsoft.com/office/powerpoint/2010/main" val="9143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61220" y="1700808"/>
            <a:ext cx="4707762" cy="3407048"/>
            <a:chOff x="161220" y="1700808"/>
            <a:chExt cx="4707762" cy="340704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20" y="1700808"/>
              <a:ext cx="4707762" cy="302081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434981" y="4738524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深蓝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更深的蓝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38" y="4277985"/>
            <a:ext cx="5307958" cy="22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局势的发展可以用下面的树形结构表示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逻辑结构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26065" y="1980665"/>
            <a:ext cx="8540395" cy="4832711"/>
            <a:chOff x="126065" y="1980665"/>
            <a:chExt cx="8540395" cy="4832711"/>
          </a:xfrm>
        </p:grpSpPr>
        <p:grpSp>
          <p:nvGrpSpPr>
            <p:cNvPr id="7" name="组 6"/>
            <p:cNvGrpSpPr/>
            <p:nvPr/>
          </p:nvGrpSpPr>
          <p:grpSpPr>
            <a:xfrm>
              <a:off x="4085547" y="1980665"/>
              <a:ext cx="1278541" cy="1232311"/>
              <a:chOff x="575556" y="1844824"/>
              <a:chExt cx="1548172" cy="1566174"/>
            </a:xfrm>
          </p:grpSpPr>
          <p:cxnSp>
            <p:nvCxnSpPr>
              <p:cNvPr id="8" name="直线连接符 7"/>
              <p:cNvCxnSpPr/>
              <p:nvPr/>
            </p:nvCxnSpPr>
            <p:spPr>
              <a:xfrm>
                <a:off x="611560" y="2348880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连接符 8"/>
              <p:cNvCxnSpPr/>
              <p:nvPr/>
            </p:nvCxnSpPr>
            <p:spPr>
              <a:xfrm>
                <a:off x="611560" y="2852936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连接符 9"/>
              <p:cNvCxnSpPr/>
              <p:nvPr/>
            </p:nvCxnSpPr>
            <p:spPr>
              <a:xfrm rot="5400000">
                <a:off x="863588" y="2600908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/>
              <p:cNvCxnSpPr/>
              <p:nvPr/>
            </p:nvCxnSpPr>
            <p:spPr>
              <a:xfrm rot="5400000">
                <a:off x="359532" y="2600908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乘 11"/>
              <p:cNvSpPr/>
              <p:nvPr/>
            </p:nvSpPr>
            <p:spPr>
              <a:xfrm>
                <a:off x="1079612" y="2312876"/>
                <a:ext cx="576064" cy="576064"/>
              </a:xfrm>
              <a:prstGeom prst="mathMultiply">
                <a:avLst>
                  <a:gd name="adj1" fmla="val 520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同心圆 12"/>
              <p:cNvSpPr/>
              <p:nvPr/>
            </p:nvSpPr>
            <p:spPr>
              <a:xfrm>
                <a:off x="1691681" y="1916832"/>
                <a:ext cx="360040" cy="360040"/>
              </a:xfrm>
              <a:prstGeom prst="donut">
                <a:avLst>
                  <a:gd name="adj" fmla="val 5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同心圆 13"/>
              <p:cNvSpPr/>
              <p:nvPr/>
            </p:nvSpPr>
            <p:spPr>
              <a:xfrm>
                <a:off x="1187624" y="2947555"/>
                <a:ext cx="360040" cy="360040"/>
              </a:xfrm>
              <a:prstGeom prst="donut">
                <a:avLst>
                  <a:gd name="adj" fmla="val 592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乘 14"/>
              <p:cNvSpPr/>
              <p:nvPr/>
            </p:nvSpPr>
            <p:spPr>
              <a:xfrm>
                <a:off x="575556" y="2834934"/>
                <a:ext cx="576064" cy="576064"/>
              </a:xfrm>
              <a:prstGeom prst="mathMultiply">
                <a:avLst>
                  <a:gd name="adj1" fmla="val 520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126065" y="3717032"/>
              <a:ext cx="1284560" cy="1232311"/>
              <a:chOff x="126065" y="3140968"/>
              <a:chExt cx="1284560" cy="1232311"/>
            </a:xfrm>
          </p:grpSpPr>
          <p:grpSp>
            <p:nvGrpSpPr>
              <p:cNvPr id="17" name="组 16"/>
              <p:cNvGrpSpPr/>
              <p:nvPr/>
            </p:nvGrpSpPr>
            <p:grpSpPr>
              <a:xfrm>
                <a:off x="132084" y="3140968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19" name="直线连接符 18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线连接符 19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线连接符 20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线连接符 21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乘 22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同心圆 23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同心圆 24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乘 25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8" name="乘 17"/>
              <p:cNvSpPr/>
              <p:nvPr/>
            </p:nvSpPr>
            <p:spPr>
              <a:xfrm>
                <a:off x="126065" y="3524179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7" name="组 26"/>
            <p:cNvGrpSpPr/>
            <p:nvPr/>
          </p:nvGrpSpPr>
          <p:grpSpPr>
            <a:xfrm>
              <a:off x="2059780" y="3688703"/>
              <a:ext cx="1278541" cy="1235438"/>
              <a:chOff x="2059780" y="3112639"/>
              <a:chExt cx="1278541" cy="1235438"/>
            </a:xfrm>
          </p:grpSpPr>
          <p:grpSp>
            <p:nvGrpSpPr>
              <p:cNvPr id="28" name="组 27"/>
              <p:cNvGrpSpPr/>
              <p:nvPr/>
            </p:nvGrpSpPr>
            <p:grpSpPr>
              <a:xfrm>
                <a:off x="2059780" y="3115766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30" name="直线连接符 29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30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线连接符 31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线连接符 32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乘 33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" name="同心圆 34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同心圆 35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乘 36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9" name="乘 28"/>
              <p:cNvSpPr/>
              <p:nvPr/>
            </p:nvSpPr>
            <p:spPr>
              <a:xfrm>
                <a:off x="2074648" y="3112639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 37"/>
            <p:cNvGrpSpPr/>
            <p:nvPr/>
          </p:nvGrpSpPr>
          <p:grpSpPr>
            <a:xfrm>
              <a:off x="4076819" y="3649337"/>
              <a:ext cx="1322162" cy="1232311"/>
              <a:chOff x="4076819" y="3073273"/>
              <a:chExt cx="1322162" cy="1232311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4076819" y="3073273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41" name="直线连接符 40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符 41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线连接符 42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线连接符 43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乘 44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6" name="同心圆 45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同心圆 46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乘 47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40" name="乘 39"/>
              <p:cNvSpPr/>
              <p:nvPr/>
            </p:nvSpPr>
            <p:spPr>
              <a:xfrm>
                <a:off x="4923245" y="3829918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9" name="组 48"/>
            <p:cNvGrpSpPr/>
            <p:nvPr/>
          </p:nvGrpSpPr>
          <p:grpSpPr>
            <a:xfrm>
              <a:off x="7326819" y="3641153"/>
              <a:ext cx="1339641" cy="1232311"/>
              <a:chOff x="7326819" y="3065089"/>
              <a:chExt cx="1339641" cy="1232311"/>
            </a:xfrm>
          </p:grpSpPr>
          <p:grpSp>
            <p:nvGrpSpPr>
              <p:cNvPr id="50" name="组 49"/>
              <p:cNvGrpSpPr/>
              <p:nvPr/>
            </p:nvGrpSpPr>
            <p:grpSpPr>
              <a:xfrm>
                <a:off x="7326819" y="3065089"/>
                <a:ext cx="1278541" cy="1232311"/>
                <a:chOff x="575556" y="1844824"/>
                <a:chExt cx="1548172" cy="1566174"/>
              </a:xfrm>
            </p:grpSpPr>
            <p:cxnSp>
              <p:nvCxnSpPr>
                <p:cNvPr id="52" name="直线连接符 51"/>
                <p:cNvCxnSpPr/>
                <p:nvPr/>
              </p:nvCxnSpPr>
              <p:spPr>
                <a:xfrm>
                  <a:off x="611560" y="2348880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符 52"/>
                <p:cNvCxnSpPr/>
                <p:nvPr/>
              </p:nvCxnSpPr>
              <p:spPr>
                <a:xfrm>
                  <a:off x="611560" y="2852936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符 53"/>
                <p:cNvCxnSpPr/>
                <p:nvPr/>
              </p:nvCxnSpPr>
              <p:spPr>
                <a:xfrm rot="5400000">
                  <a:off x="863588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符 54"/>
                <p:cNvCxnSpPr/>
                <p:nvPr/>
              </p:nvCxnSpPr>
              <p:spPr>
                <a:xfrm rot="5400000">
                  <a:off x="359532" y="2600908"/>
                  <a:ext cx="151216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乘 55"/>
                <p:cNvSpPr/>
                <p:nvPr/>
              </p:nvSpPr>
              <p:spPr>
                <a:xfrm>
                  <a:off x="1079612" y="2312876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" name="同心圆 56"/>
                <p:cNvSpPr/>
                <p:nvPr/>
              </p:nvSpPr>
              <p:spPr>
                <a:xfrm>
                  <a:off x="1691681" y="1916832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同心圆 57"/>
                <p:cNvSpPr/>
                <p:nvPr/>
              </p:nvSpPr>
              <p:spPr>
                <a:xfrm>
                  <a:off x="1187624" y="2947555"/>
                  <a:ext cx="360040" cy="360040"/>
                </a:xfrm>
                <a:prstGeom prst="donut">
                  <a:avLst>
                    <a:gd name="adj" fmla="val 5923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乘 58"/>
                <p:cNvSpPr/>
                <p:nvPr/>
              </p:nvSpPr>
              <p:spPr>
                <a:xfrm>
                  <a:off x="575556" y="2834934"/>
                  <a:ext cx="576064" cy="576064"/>
                </a:xfrm>
                <a:prstGeom prst="mathMultiply">
                  <a:avLst>
                    <a:gd name="adj1" fmla="val 520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51" name="乘 50"/>
              <p:cNvSpPr/>
              <p:nvPr/>
            </p:nvSpPr>
            <p:spPr>
              <a:xfrm>
                <a:off x="8190724" y="3433366"/>
                <a:ext cx="475736" cy="453264"/>
              </a:xfrm>
              <a:prstGeom prst="mathMultiply">
                <a:avLst>
                  <a:gd name="adj1" fmla="val 5205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0" name="组 59"/>
            <p:cNvGrpSpPr/>
            <p:nvPr/>
          </p:nvGrpSpPr>
          <p:grpSpPr>
            <a:xfrm>
              <a:off x="4067944" y="5529969"/>
              <a:ext cx="1322162" cy="1232311"/>
              <a:chOff x="4067944" y="4953905"/>
              <a:chExt cx="1322162" cy="1232311"/>
            </a:xfrm>
          </p:grpSpPr>
          <p:grpSp>
            <p:nvGrpSpPr>
              <p:cNvPr id="61" name="组 60"/>
              <p:cNvGrpSpPr/>
              <p:nvPr/>
            </p:nvGrpSpPr>
            <p:grpSpPr>
              <a:xfrm>
                <a:off x="4067944" y="4953905"/>
                <a:ext cx="1322162" cy="1232311"/>
                <a:chOff x="4076819" y="3073273"/>
                <a:chExt cx="1322162" cy="1232311"/>
              </a:xfrm>
            </p:grpSpPr>
            <p:grpSp>
              <p:nvGrpSpPr>
                <p:cNvPr id="63" name="组 62"/>
                <p:cNvGrpSpPr/>
                <p:nvPr/>
              </p:nvGrpSpPr>
              <p:grpSpPr>
                <a:xfrm>
                  <a:off x="4076819" y="3073273"/>
                  <a:ext cx="1278541" cy="1232311"/>
                  <a:chOff x="575556" y="1844824"/>
                  <a:chExt cx="1548172" cy="1566174"/>
                </a:xfrm>
              </p:grpSpPr>
              <p:cxnSp>
                <p:nvCxnSpPr>
                  <p:cNvPr id="65" name="直线连接符 64"/>
                  <p:cNvCxnSpPr/>
                  <p:nvPr/>
                </p:nvCxnSpPr>
                <p:spPr>
                  <a:xfrm>
                    <a:off x="611560" y="2348880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线连接符 65"/>
                  <p:cNvCxnSpPr/>
                  <p:nvPr/>
                </p:nvCxnSpPr>
                <p:spPr>
                  <a:xfrm>
                    <a:off x="611560" y="2852936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线连接符 66"/>
                  <p:cNvCxnSpPr/>
                  <p:nvPr/>
                </p:nvCxnSpPr>
                <p:spPr>
                  <a:xfrm rot="5400000">
                    <a:off x="863588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线连接符 67"/>
                  <p:cNvCxnSpPr/>
                  <p:nvPr/>
                </p:nvCxnSpPr>
                <p:spPr>
                  <a:xfrm rot="5400000">
                    <a:off x="359532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乘 68"/>
                  <p:cNvSpPr/>
                  <p:nvPr/>
                </p:nvSpPr>
                <p:spPr>
                  <a:xfrm>
                    <a:off x="1079612" y="2312876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0" name="同心圆 69"/>
                  <p:cNvSpPr/>
                  <p:nvPr/>
                </p:nvSpPr>
                <p:spPr>
                  <a:xfrm>
                    <a:off x="1691681" y="1916832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同心圆 70"/>
                  <p:cNvSpPr/>
                  <p:nvPr/>
                </p:nvSpPr>
                <p:spPr>
                  <a:xfrm>
                    <a:off x="1187624" y="2947555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乘 71"/>
                  <p:cNvSpPr/>
                  <p:nvPr/>
                </p:nvSpPr>
                <p:spPr>
                  <a:xfrm>
                    <a:off x="575556" y="2834934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4" name="乘 63"/>
                <p:cNvSpPr/>
                <p:nvPr/>
              </p:nvSpPr>
              <p:spPr>
                <a:xfrm>
                  <a:off x="4923245" y="3829918"/>
                  <a:ext cx="475736" cy="453264"/>
                </a:xfrm>
                <a:prstGeom prst="mathMultiply">
                  <a:avLst>
                    <a:gd name="adj1" fmla="val 520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2" name="同心圆 61"/>
              <p:cNvSpPr/>
              <p:nvPr/>
            </p:nvSpPr>
            <p:spPr>
              <a:xfrm>
                <a:off x="4150465" y="5010504"/>
                <a:ext cx="297335" cy="283290"/>
              </a:xfrm>
              <a:prstGeom prst="donut">
                <a:avLst>
                  <a:gd name="adj" fmla="val 5923"/>
                </a:avLst>
              </a:prstGeom>
              <a:ln>
                <a:solidFill>
                  <a:srgbClr val="619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" name="组 72"/>
            <p:cNvGrpSpPr/>
            <p:nvPr/>
          </p:nvGrpSpPr>
          <p:grpSpPr>
            <a:xfrm>
              <a:off x="5710229" y="5568891"/>
              <a:ext cx="1322162" cy="1232311"/>
              <a:chOff x="5710229" y="4992827"/>
              <a:chExt cx="1322162" cy="1232311"/>
            </a:xfrm>
          </p:grpSpPr>
          <p:grpSp>
            <p:nvGrpSpPr>
              <p:cNvPr id="74" name="组 73"/>
              <p:cNvGrpSpPr/>
              <p:nvPr/>
            </p:nvGrpSpPr>
            <p:grpSpPr>
              <a:xfrm>
                <a:off x="5710229" y="4992827"/>
                <a:ext cx="1322162" cy="1232311"/>
                <a:chOff x="4076819" y="3073273"/>
                <a:chExt cx="1322162" cy="1232311"/>
              </a:xfrm>
            </p:grpSpPr>
            <p:grpSp>
              <p:nvGrpSpPr>
                <p:cNvPr id="76" name="组 75"/>
                <p:cNvGrpSpPr/>
                <p:nvPr/>
              </p:nvGrpSpPr>
              <p:grpSpPr>
                <a:xfrm>
                  <a:off x="4076819" y="3073273"/>
                  <a:ext cx="1278541" cy="1232311"/>
                  <a:chOff x="575556" y="1844824"/>
                  <a:chExt cx="1548172" cy="1566174"/>
                </a:xfrm>
              </p:grpSpPr>
              <p:cxnSp>
                <p:nvCxnSpPr>
                  <p:cNvPr id="78" name="直线连接符 77"/>
                  <p:cNvCxnSpPr/>
                  <p:nvPr/>
                </p:nvCxnSpPr>
                <p:spPr>
                  <a:xfrm>
                    <a:off x="611560" y="2348880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线连接符 78"/>
                  <p:cNvCxnSpPr/>
                  <p:nvPr/>
                </p:nvCxnSpPr>
                <p:spPr>
                  <a:xfrm>
                    <a:off x="611560" y="2852936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线连接符 79"/>
                  <p:cNvCxnSpPr/>
                  <p:nvPr/>
                </p:nvCxnSpPr>
                <p:spPr>
                  <a:xfrm rot="5400000">
                    <a:off x="863588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线连接符 80"/>
                  <p:cNvCxnSpPr/>
                  <p:nvPr/>
                </p:nvCxnSpPr>
                <p:spPr>
                  <a:xfrm rot="5400000">
                    <a:off x="359532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乘 81"/>
                  <p:cNvSpPr/>
                  <p:nvPr/>
                </p:nvSpPr>
                <p:spPr>
                  <a:xfrm>
                    <a:off x="1079612" y="2312876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3" name="同心圆 82"/>
                  <p:cNvSpPr/>
                  <p:nvPr/>
                </p:nvSpPr>
                <p:spPr>
                  <a:xfrm>
                    <a:off x="1691681" y="1916832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同心圆 83"/>
                  <p:cNvSpPr/>
                  <p:nvPr/>
                </p:nvSpPr>
                <p:spPr>
                  <a:xfrm>
                    <a:off x="1187624" y="2947555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乘 84"/>
                  <p:cNvSpPr/>
                  <p:nvPr/>
                </p:nvSpPr>
                <p:spPr>
                  <a:xfrm>
                    <a:off x="575556" y="2834934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乘 76"/>
                <p:cNvSpPr/>
                <p:nvPr/>
              </p:nvSpPr>
              <p:spPr>
                <a:xfrm>
                  <a:off x="4923245" y="3829918"/>
                  <a:ext cx="475736" cy="453264"/>
                </a:xfrm>
                <a:prstGeom prst="mathMultiply">
                  <a:avLst>
                    <a:gd name="adj1" fmla="val 520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5" name="同心圆 74"/>
              <p:cNvSpPr/>
              <p:nvPr/>
            </p:nvSpPr>
            <p:spPr>
              <a:xfrm>
                <a:off x="6218881" y="5049426"/>
                <a:ext cx="297335" cy="283290"/>
              </a:xfrm>
              <a:prstGeom prst="donut">
                <a:avLst>
                  <a:gd name="adj" fmla="val 5923"/>
                </a:avLst>
              </a:prstGeom>
              <a:ln>
                <a:solidFill>
                  <a:srgbClr val="619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组 85"/>
            <p:cNvGrpSpPr/>
            <p:nvPr/>
          </p:nvGrpSpPr>
          <p:grpSpPr>
            <a:xfrm>
              <a:off x="2382037" y="5581065"/>
              <a:ext cx="1322162" cy="1232311"/>
              <a:chOff x="2382037" y="5005001"/>
              <a:chExt cx="1322162" cy="1232311"/>
            </a:xfrm>
          </p:grpSpPr>
          <p:grpSp>
            <p:nvGrpSpPr>
              <p:cNvPr id="87" name="组 86"/>
              <p:cNvGrpSpPr/>
              <p:nvPr/>
            </p:nvGrpSpPr>
            <p:grpSpPr>
              <a:xfrm>
                <a:off x="2382037" y="5005001"/>
                <a:ext cx="1322162" cy="1232311"/>
                <a:chOff x="4076819" y="3073273"/>
                <a:chExt cx="1322162" cy="1232311"/>
              </a:xfrm>
            </p:grpSpPr>
            <p:grpSp>
              <p:nvGrpSpPr>
                <p:cNvPr id="89" name="组 88"/>
                <p:cNvGrpSpPr/>
                <p:nvPr/>
              </p:nvGrpSpPr>
              <p:grpSpPr>
                <a:xfrm>
                  <a:off x="4076819" y="3073273"/>
                  <a:ext cx="1278541" cy="1232311"/>
                  <a:chOff x="575556" y="1844824"/>
                  <a:chExt cx="1548172" cy="1566174"/>
                </a:xfrm>
              </p:grpSpPr>
              <p:cxnSp>
                <p:nvCxnSpPr>
                  <p:cNvPr id="91" name="直线连接符 90"/>
                  <p:cNvCxnSpPr/>
                  <p:nvPr/>
                </p:nvCxnSpPr>
                <p:spPr>
                  <a:xfrm>
                    <a:off x="611560" y="2348880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直线连接符 91"/>
                  <p:cNvCxnSpPr/>
                  <p:nvPr/>
                </p:nvCxnSpPr>
                <p:spPr>
                  <a:xfrm>
                    <a:off x="611560" y="2852936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直线连接符 92"/>
                  <p:cNvCxnSpPr/>
                  <p:nvPr/>
                </p:nvCxnSpPr>
                <p:spPr>
                  <a:xfrm rot="5400000">
                    <a:off x="863588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直线连接符 93"/>
                  <p:cNvCxnSpPr/>
                  <p:nvPr/>
                </p:nvCxnSpPr>
                <p:spPr>
                  <a:xfrm rot="5400000">
                    <a:off x="359532" y="2600908"/>
                    <a:ext cx="151216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乘 94"/>
                  <p:cNvSpPr/>
                  <p:nvPr/>
                </p:nvSpPr>
                <p:spPr>
                  <a:xfrm>
                    <a:off x="1079612" y="2312876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6" name="同心圆 95"/>
                  <p:cNvSpPr/>
                  <p:nvPr/>
                </p:nvSpPr>
                <p:spPr>
                  <a:xfrm>
                    <a:off x="1691681" y="1916832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同心圆 96"/>
                  <p:cNvSpPr/>
                  <p:nvPr/>
                </p:nvSpPr>
                <p:spPr>
                  <a:xfrm>
                    <a:off x="1187624" y="2947555"/>
                    <a:ext cx="360040" cy="360040"/>
                  </a:xfrm>
                  <a:prstGeom prst="donut">
                    <a:avLst>
                      <a:gd name="adj" fmla="val 5923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乘 97"/>
                  <p:cNvSpPr/>
                  <p:nvPr/>
                </p:nvSpPr>
                <p:spPr>
                  <a:xfrm>
                    <a:off x="575556" y="2834934"/>
                    <a:ext cx="576064" cy="576064"/>
                  </a:xfrm>
                  <a:prstGeom prst="mathMultiply">
                    <a:avLst>
                      <a:gd name="adj1" fmla="val 5205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90" name="乘 89"/>
                <p:cNvSpPr/>
                <p:nvPr/>
              </p:nvSpPr>
              <p:spPr>
                <a:xfrm>
                  <a:off x="4923245" y="3829918"/>
                  <a:ext cx="475736" cy="453264"/>
                </a:xfrm>
                <a:prstGeom prst="mathMultiply">
                  <a:avLst>
                    <a:gd name="adj1" fmla="val 5205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8" name="同心圆 87"/>
              <p:cNvSpPr/>
              <p:nvPr/>
            </p:nvSpPr>
            <p:spPr>
              <a:xfrm>
                <a:off x="2483768" y="5449966"/>
                <a:ext cx="297335" cy="283290"/>
              </a:xfrm>
              <a:prstGeom prst="donut">
                <a:avLst>
                  <a:gd name="adj" fmla="val 5923"/>
                </a:avLst>
              </a:prstGeom>
              <a:ln>
                <a:solidFill>
                  <a:srgbClr val="6194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9" name="直线箭头连接符 98"/>
            <p:cNvCxnSpPr/>
            <p:nvPr/>
          </p:nvCxnSpPr>
          <p:spPr>
            <a:xfrm flipH="1">
              <a:off x="899592" y="2738373"/>
              <a:ext cx="3024336" cy="834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/>
            <p:nvPr/>
          </p:nvCxnSpPr>
          <p:spPr>
            <a:xfrm flipH="1">
              <a:off x="2781104" y="2996952"/>
              <a:ext cx="1295715" cy="644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/>
            <p:cNvCxnSpPr/>
            <p:nvPr/>
          </p:nvCxnSpPr>
          <p:spPr>
            <a:xfrm>
              <a:off x="4716016" y="3284984"/>
              <a:ext cx="0" cy="2880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/>
            <p:cNvCxnSpPr/>
            <p:nvPr/>
          </p:nvCxnSpPr>
          <p:spPr>
            <a:xfrm>
              <a:off x="5398981" y="2784493"/>
              <a:ext cx="2433308" cy="716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/>
            <p:cNvCxnSpPr/>
            <p:nvPr/>
          </p:nvCxnSpPr>
          <p:spPr>
            <a:xfrm flipH="1">
              <a:off x="2981520" y="4949343"/>
              <a:ext cx="1328134" cy="580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03"/>
            <p:cNvCxnSpPr/>
            <p:nvPr/>
          </p:nvCxnSpPr>
          <p:spPr>
            <a:xfrm>
              <a:off x="4755658" y="4949343"/>
              <a:ext cx="0" cy="4238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/>
            <p:nvPr/>
          </p:nvCxnSpPr>
          <p:spPr>
            <a:xfrm>
              <a:off x="5346485" y="4924141"/>
              <a:ext cx="953707" cy="521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文本框 105"/>
            <p:cNvSpPr txBox="1"/>
            <p:nvPr/>
          </p:nvSpPr>
          <p:spPr>
            <a:xfrm>
              <a:off x="6012160" y="3933056"/>
              <a:ext cx="917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/>
                <a:t>……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2357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每一个局势可以用一个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数组表示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物理结构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323528" y="2793275"/>
            <a:ext cx="1278541" cy="1232311"/>
            <a:chOff x="575556" y="1844824"/>
            <a:chExt cx="1548172" cy="1566174"/>
          </a:xfrm>
        </p:grpSpPr>
        <p:cxnSp>
          <p:nvCxnSpPr>
            <p:cNvPr id="8" name="直线连接符 7"/>
            <p:cNvCxnSpPr/>
            <p:nvPr/>
          </p:nvCxnSpPr>
          <p:spPr>
            <a:xfrm>
              <a:off x="611560" y="2348880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611560" y="2852936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/>
          </p:nvCxnSpPr>
          <p:spPr>
            <a:xfrm rot="5400000">
              <a:off x="863588" y="2600908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/>
            <p:cNvCxnSpPr/>
            <p:nvPr/>
          </p:nvCxnSpPr>
          <p:spPr>
            <a:xfrm rot="5400000">
              <a:off x="359532" y="2600908"/>
              <a:ext cx="1512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乘 11"/>
            <p:cNvSpPr/>
            <p:nvPr/>
          </p:nvSpPr>
          <p:spPr>
            <a:xfrm>
              <a:off x="1079612" y="2312876"/>
              <a:ext cx="576064" cy="576064"/>
            </a:xfrm>
            <a:prstGeom prst="mathMultiply">
              <a:avLst>
                <a:gd name="adj1" fmla="val 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同心圆 12"/>
            <p:cNvSpPr/>
            <p:nvPr/>
          </p:nvSpPr>
          <p:spPr>
            <a:xfrm>
              <a:off x="1691681" y="1916832"/>
              <a:ext cx="360040" cy="360040"/>
            </a:xfrm>
            <a:prstGeom prst="donut">
              <a:avLst>
                <a:gd name="adj" fmla="val 5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同心圆 13"/>
            <p:cNvSpPr/>
            <p:nvPr/>
          </p:nvSpPr>
          <p:spPr>
            <a:xfrm>
              <a:off x="1187624" y="2947555"/>
              <a:ext cx="360040" cy="360040"/>
            </a:xfrm>
            <a:prstGeom prst="donut">
              <a:avLst>
                <a:gd name="adj" fmla="val 59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乘 14"/>
            <p:cNvSpPr/>
            <p:nvPr/>
          </p:nvSpPr>
          <p:spPr>
            <a:xfrm>
              <a:off x="575556" y="2834934"/>
              <a:ext cx="576064" cy="576064"/>
            </a:xfrm>
            <a:prstGeom prst="mathMultiply">
              <a:avLst>
                <a:gd name="adj1" fmla="val 520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78330" y="545148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a[3][3]</a:t>
            </a:r>
            <a:endParaRPr kumimoji="1" lang="zh-CN" altLang="en-US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66079"/>
              </p:ext>
            </p:extLst>
          </p:nvPr>
        </p:nvGraphicFramePr>
        <p:xfrm>
          <a:off x="2645912" y="4674952"/>
          <a:ext cx="2268000" cy="192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a[0][0]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a[1][0]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a[2][0]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94152"/>
              </p:ext>
            </p:extLst>
          </p:nvPr>
        </p:nvGraphicFramePr>
        <p:xfrm>
          <a:off x="6516216" y="2239119"/>
          <a:ext cx="880047" cy="4508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a[0][1]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a[0][2]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a[1][2]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a[2][0]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a[2][1]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a[2][2]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8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9" name="组 18"/>
          <p:cNvGrpSpPr/>
          <p:nvPr/>
        </p:nvGrpSpPr>
        <p:grpSpPr>
          <a:xfrm>
            <a:off x="1979712" y="2780928"/>
            <a:ext cx="2880320" cy="1228926"/>
            <a:chOff x="1979712" y="2780928"/>
            <a:chExt cx="2880320" cy="12289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699792" y="2780928"/>
                  <a:ext cx="2160240" cy="12289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mr-IN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uk-UA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CN" altLang="en-US" sz="2800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2780928"/>
                  <a:ext cx="2160240" cy="122892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虚尾箭头 20"/>
            <p:cNvSpPr/>
            <p:nvPr/>
          </p:nvSpPr>
          <p:spPr>
            <a:xfrm>
              <a:off x="1979712" y="3189881"/>
              <a:ext cx="432048" cy="513348"/>
            </a:xfrm>
            <a:prstGeom prst="stripedRightArrow">
              <a:avLst/>
            </a:prstGeom>
            <a:solidFill>
              <a:srgbClr val="00B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虚尾箭头 21"/>
          <p:cNvSpPr/>
          <p:nvPr/>
        </p:nvSpPr>
        <p:spPr>
          <a:xfrm rot="5400000">
            <a:off x="3563888" y="4056239"/>
            <a:ext cx="432048" cy="513348"/>
          </a:xfrm>
          <a:prstGeom prst="stripedRightArrow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虚尾箭头 22"/>
          <p:cNvSpPr/>
          <p:nvPr/>
        </p:nvSpPr>
        <p:spPr>
          <a:xfrm>
            <a:off x="5472100" y="5103466"/>
            <a:ext cx="432048" cy="513348"/>
          </a:xfrm>
          <a:prstGeom prst="stripedRightArrow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2222642" y="5568898"/>
            <a:ext cx="288353" cy="184666"/>
          </a:xfrm>
          <a:prstGeom prst="rightArrow">
            <a:avLst/>
          </a:prstGeom>
          <a:solidFill>
            <a:srgbClr val="EC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 24"/>
          <p:cNvGrpSpPr/>
          <p:nvPr/>
        </p:nvGrpSpPr>
        <p:grpSpPr>
          <a:xfrm>
            <a:off x="7567986" y="2564904"/>
            <a:ext cx="960602" cy="523220"/>
            <a:chOff x="7567986" y="2564904"/>
            <a:chExt cx="960602" cy="523220"/>
          </a:xfrm>
        </p:grpSpPr>
        <p:sp>
          <p:nvSpPr>
            <p:cNvPr id="26" name="文本框 25"/>
            <p:cNvSpPr txBox="1"/>
            <p:nvPr/>
          </p:nvSpPr>
          <p:spPr>
            <a:xfrm>
              <a:off x="8172400" y="2564904"/>
              <a:ext cx="356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a</a:t>
              </a:r>
              <a:endParaRPr kumimoji="1" lang="zh-CN" altLang="en-US" sz="2800" dirty="0"/>
            </a:p>
          </p:txBody>
        </p:sp>
        <p:sp>
          <p:nvSpPr>
            <p:cNvPr id="27" name="右箭头 26"/>
            <p:cNvSpPr/>
            <p:nvPr/>
          </p:nvSpPr>
          <p:spPr>
            <a:xfrm rot="10800000">
              <a:off x="7567986" y="2780928"/>
              <a:ext cx="532406" cy="161338"/>
            </a:xfrm>
            <a:prstGeom prst="rightArrow">
              <a:avLst/>
            </a:prstGeom>
            <a:solidFill>
              <a:srgbClr val="EC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 理解数据结构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730168"/>
            <a:ext cx="1944216" cy="16364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87824" y="2916066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EC8744"/>
                </a:solidFill>
                <a:latin typeface="Microsoft YaHei" charset="-122"/>
                <a:ea typeface="Microsoft YaHei" charset="-122"/>
                <a:cs typeface="Microsoft YaHei" charset="-122"/>
              </a:rPr>
              <a:t>如何确定棋局的对策？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87824" y="3894147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搜索当前局势的可能的对策，计算得失函数值，确定最佳对策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人机对弈问题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算法的设计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程序实现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CA443C-9CE7-504F-8170-B59E329DEE4D}"/>
              </a:ext>
            </a:extLst>
          </p:cNvPr>
          <p:cNvSpPr/>
          <p:nvPr/>
        </p:nvSpPr>
        <p:spPr>
          <a:xfrm>
            <a:off x="729812" y="5423449"/>
            <a:ext cx="7874636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算法和实现的基础，是对局势及其关系的表示，即局势的逻辑和物理结构的分析</a:t>
            </a:r>
          </a:p>
        </p:txBody>
      </p:sp>
    </p:spTree>
    <p:extLst>
      <p:ext uri="{BB962C8B-B14F-4D97-AF65-F5344CB8AC3E}">
        <p14:creationId xmlns:p14="http://schemas.microsoft.com/office/powerpoint/2010/main" val="2774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数据结构的表示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通常采用二元组表示</a:t>
                </a:r>
                <a:endParaRPr kumimoji="1" lang="en-US" altLang="zh-CN" dirty="0"/>
              </a:p>
              <a:p>
                <a:pPr lvl="1"/>
                <a:endParaRPr kumimoji="1" lang="en-US" altLang="zh-CN" sz="9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=(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𝐾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2"/>
              <p:cNvSpPr/>
              <p:nvPr/>
            </p:nvSpPr>
            <p:spPr>
              <a:xfrm>
                <a:off x="1187624" y="2852936"/>
                <a:ext cx="720080" cy="720080"/>
              </a:xfrm>
              <a:prstGeom prst="roundRect">
                <a:avLst/>
              </a:prstGeom>
              <a:solidFill>
                <a:srgbClr val="89C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 defTabSz="914377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white"/>
                          </a:solidFill>
                          <a:latin typeface="Cambria Math" charset="0"/>
                          <a:ea typeface="+mj-ea"/>
                        </a:rPr>
                        <m:t>𝑲</m:t>
                      </m:r>
                    </m:oMath>
                  </m:oMathPara>
                </a14:m>
                <a:endParaRPr lang="en-US" sz="2400" b="1" i="1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52936"/>
                <a:ext cx="720080" cy="72008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3"/>
          <p:cNvSpPr txBox="1"/>
          <p:nvPr/>
        </p:nvSpPr>
        <p:spPr>
          <a:xfrm>
            <a:off x="1907704" y="2970453"/>
            <a:ext cx="2339102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914377"/>
            <a:r>
              <a:rPr lang="zh-CN" altLang="en-US" sz="2400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数据元素的集合</a:t>
            </a:r>
            <a:endParaRPr lang="en-US" sz="2400" dirty="0">
              <a:solidFill>
                <a:srgbClr val="44546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2"/>
              <p:cNvSpPr/>
              <p:nvPr/>
            </p:nvSpPr>
            <p:spPr>
              <a:xfrm>
                <a:off x="4966886" y="2852936"/>
                <a:ext cx="720080" cy="720080"/>
              </a:xfrm>
              <a:prstGeom prst="roundRect">
                <a:avLst/>
              </a:prstGeom>
              <a:solidFill>
                <a:srgbClr val="0FB4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 defTabSz="914377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white"/>
                          </a:solidFill>
                          <a:latin typeface="Cambria Math" charset="0"/>
                          <a:ea typeface="+mj-ea"/>
                        </a:rPr>
                        <m:t>𝑹</m:t>
                      </m:r>
                    </m:oMath>
                  </m:oMathPara>
                </a14:m>
                <a:endParaRPr lang="en-US" sz="2400" b="1" i="1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8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86" y="2852936"/>
                <a:ext cx="720080" cy="72008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3"/>
              <p:cNvSpPr txBox="1"/>
              <p:nvPr/>
            </p:nvSpPr>
            <p:spPr>
              <a:xfrm>
                <a:off x="5686966" y="2970453"/>
                <a:ext cx="287097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>
                <a:spAutoFit/>
              </a:bodyPr>
              <a:lstStyle/>
              <a:p>
                <a:pPr defTabSz="914377"/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44546A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𝐾</m:t>
                    </m:r>
                  </m:oMath>
                </a14:m>
                <a:r>
                  <a:rPr lang="zh-CN" altLang="en-US" sz="2400" dirty="0">
                    <a:solidFill>
                      <a:srgbClr val="44546A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上二元关系的集合</a:t>
                </a:r>
                <a:endParaRPr lang="en-US" sz="2400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9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966" y="2970453"/>
                <a:ext cx="2870979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25" t="-10526" r="-212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68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5013176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13176"/>
                <a:ext cx="6768752" cy="50405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661248"/>
                <a:ext cx="6768752" cy="86409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01,02,03,04,05,06,07,08,09,10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𝑅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zh-CN" alt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661248"/>
                <a:ext cx="6768752" cy="8640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204479"/>
            <a:ext cx="3906180" cy="2664681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467654" y="965674"/>
            <a:ext cx="7560840" cy="1015663"/>
            <a:chOff x="467654" y="965674"/>
            <a:chExt cx="7560840" cy="1015663"/>
          </a:xfrm>
        </p:grpSpPr>
        <p:sp>
          <p:nvSpPr>
            <p:cNvPr id="10" name="文本框 9"/>
            <p:cNvSpPr txBox="1"/>
            <p:nvPr/>
          </p:nvSpPr>
          <p:spPr>
            <a:xfrm>
              <a:off x="467654" y="965674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集合</a:t>
              </a:r>
            </a:p>
          </p:txBody>
        </p:sp>
        <p:cxnSp>
          <p:nvCxnSpPr>
            <p:cNvPr id="11" name="直线连接符 10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数据元素之间除了“同属于一个集合”的关系之外，别无其他关系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88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43711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43711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085183"/>
                <a:ext cx="6768752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01,02,03,04,05,06,07,08,09,10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05,01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01,03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03,08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08,02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02,07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07,04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04,06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06,09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09,10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85183"/>
                <a:ext cx="6768752" cy="1304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2204864"/>
            <a:ext cx="5230836" cy="1872208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数据元素之间存在一对一的关系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170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BA791EBE-F4EB-E448-B340-30ED798F2031}"/>
              </a:ext>
            </a:extLst>
          </p:cNvPr>
          <p:cNvGrpSpPr/>
          <p:nvPr/>
        </p:nvGrpSpPr>
        <p:grpSpPr>
          <a:xfrm>
            <a:off x="1691680" y="1916832"/>
            <a:ext cx="6696744" cy="3312988"/>
            <a:chOff x="1691680" y="1916832"/>
            <a:chExt cx="6696744" cy="3312988"/>
          </a:xfrm>
        </p:grpSpPr>
        <p:grpSp>
          <p:nvGrpSpPr>
            <p:cNvPr id="2" name="组 1"/>
            <p:cNvGrpSpPr/>
            <p:nvPr/>
          </p:nvGrpSpPr>
          <p:grpSpPr>
            <a:xfrm>
              <a:off x="1691680" y="1916832"/>
              <a:ext cx="6696744" cy="3312988"/>
              <a:chOff x="1691680" y="1916832"/>
              <a:chExt cx="6696744" cy="3312988"/>
            </a:xfrm>
          </p:grpSpPr>
          <p:grpSp>
            <p:nvGrpSpPr>
              <p:cNvPr id="9" name="组合 9"/>
              <p:cNvGrpSpPr/>
              <p:nvPr/>
            </p:nvGrpSpPr>
            <p:grpSpPr>
              <a:xfrm>
                <a:off x="1691680" y="1916832"/>
                <a:ext cx="6696744" cy="3312988"/>
                <a:chOff x="1644650" y="3428380"/>
                <a:chExt cx="6696744" cy="3312988"/>
              </a:xfrm>
            </p:grpSpPr>
            <p:sp>
              <p:nvSpPr>
                <p:cNvPr id="10" name="AutoShape 2"/>
                <p:cNvSpPr>
                  <a:spLocks noChangeArrowheads="1"/>
                </p:cNvSpPr>
                <p:nvPr/>
              </p:nvSpPr>
              <p:spPr bwMode="auto">
                <a:xfrm>
                  <a:off x="1692275" y="3428950"/>
                  <a:ext cx="5616575" cy="2664346"/>
                </a:xfrm>
                <a:prstGeom prst="downArrow">
                  <a:avLst>
                    <a:gd name="adj1" fmla="val 52583"/>
                    <a:gd name="adj2" fmla="val 32157"/>
                  </a:avLst>
                </a:prstGeom>
                <a:gradFill rotWithShape="0">
                  <a:gsLst>
                    <a:gs pos="0">
                      <a:srgbClr val="1895D3">
                        <a:alpha val="0"/>
                      </a:srgbClr>
                    </a:gs>
                    <a:gs pos="100000">
                      <a:srgbClr val="1895D3">
                        <a:alpha val="75998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1" name="Line 3"/>
                <p:cNvSpPr>
                  <a:spLocks noChangeShapeType="1"/>
                </p:cNvSpPr>
                <p:nvPr/>
              </p:nvSpPr>
              <p:spPr bwMode="auto">
                <a:xfrm flipH="1">
                  <a:off x="4502150" y="3501405"/>
                  <a:ext cx="0" cy="1800225"/>
                </a:xfrm>
                <a:prstGeom prst="line">
                  <a:avLst/>
                </a:prstGeom>
                <a:noFill/>
                <a:ln w="19050">
                  <a:solidFill>
                    <a:srgbClr val="73C2E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" name="AutoShape 4"/>
                <p:cNvSpPr>
                  <a:spLocks noChangeArrowheads="1"/>
                </p:cNvSpPr>
                <p:nvPr/>
              </p:nvSpPr>
              <p:spPr bwMode="auto">
                <a:xfrm>
                  <a:off x="1644650" y="6165106"/>
                  <a:ext cx="5737225" cy="57626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3C2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AutoShape 5"/>
                <p:cNvSpPr>
                  <a:spLocks noChangeArrowheads="1"/>
                </p:cNvSpPr>
                <p:nvPr/>
              </p:nvSpPr>
              <p:spPr bwMode="auto">
                <a:xfrm>
                  <a:off x="6516688" y="6236543"/>
                  <a:ext cx="719137" cy="431800"/>
                </a:xfrm>
                <a:prstGeom prst="roundRect">
                  <a:avLst>
                    <a:gd name="adj" fmla="val 16667"/>
                  </a:avLst>
                </a:prstGeom>
                <a:gradFill rotWithShape="0">
                  <a:gsLst>
                    <a:gs pos="0">
                      <a:srgbClr val="1895D3">
                        <a:alpha val="89000"/>
                      </a:srgbClr>
                    </a:gs>
                    <a:gs pos="100000">
                      <a:srgbClr val="0B4461">
                        <a:alpha val="85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AutoShape 6"/>
                <p:cNvSpPr>
                  <a:spLocks noChangeArrowheads="1"/>
                </p:cNvSpPr>
                <p:nvPr/>
              </p:nvSpPr>
              <p:spPr bwMode="auto">
                <a:xfrm>
                  <a:off x="1908175" y="6239718"/>
                  <a:ext cx="4608513" cy="43021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6516216" y="6322268"/>
                  <a:ext cx="876300" cy="22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900" b="1" dirty="0">
                      <a:solidFill>
                        <a:schemeClr val="bg1"/>
                      </a:solidFill>
                      <a:latin typeface="Century Gothic" pitchFamily="34" charset="0"/>
                    </a:rPr>
                    <a:t>notify me</a:t>
                  </a:r>
                </a:p>
              </p:txBody>
            </p:sp>
            <p:sp>
              <p:nvSpPr>
                <p:cNvPr id="1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979613" y="6309568"/>
                  <a:ext cx="4572000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dirty="0">
                      <a:latin typeface="微软雅黑" pitchFamily="34" charset="-122"/>
                      <a:ea typeface="微软雅黑" pitchFamily="34" charset="-122"/>
                    </a:rPr>
                    <a:t>http://weibo.com/</a:t>
                  </a:r>
                  <a:r>
                    <a:rPr lang="en-US" altLang="zh-CN" dirty="0">
                      <a:latin typeface="微软雅黑" pitchFamily="34" charset="-122"/>
                      <a:ea typeface="微软雅黑" pitchFamily="34" charset="-122"/>
                    </a:rPr>
                    <a:t>daizhe0417</a:t>
                  </a:r>
                  <a:endParaRPr lang="zh-CN" altLang="en-US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197100" y="3428380"/>
                  <a:ext cx="2211388" cy="6397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3600" dirty="0">
                      <a:solidFill>
                        <a:srgbClr val="1895D3"/>
                      </a:solidFill>
                      <a:latin typeface="Century Gothic" pitchFamily="34" charset="0"/>
                      <a:ea typeface="方正粗倩简体" pitchFamily="65" charset="-122"/>
                      <a:sym typeface="Arial" pitchFamily="34" charset="0"/>
                    </a:rPr>
                    <a:t>NotifyMe</a:t>
                  </a:r>
                </a:p>
              </p:txBody>
            </p:sp>
            <p:sp>
              <p:nvSpPr>
                <p:cNvPr id="1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221287" y="3644280"/>
                  <a:ext cx="3120107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https://</a:t>
                  </a:r>
                  <a:r>
                    <a:rPr lang="en-US" altLang="zh-CN" sz="1600" dirty="0" err="1">
                      <a:solidFill>
                        <a:srgbClr val="1895D3"/>
                      </a:solidFill>
                    </a:rPr>
                    <a:t>github.com</a:t>
                  </a:r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/daizhe0417</a:t>
                  </a:r>
                  <a:endParaRPr lang="zh-CN" altLang="en-US" sz="1600" dirty="0">
                    <a:solidFill>
                      <a:srgbClr val="1895D3"/>
                    </a:solidFill>
                  </a:endParaRPr>
                </a:p>
              </p:txBody>
            </p:sp>
            <p:sp>
              <p:nvSpPr>
                <p:cNvPr id="2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219700" y="4220542"/>
                  <a:ext cx="223202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daizhe0417@163</a:t>
                  </a:r>
                  <a:r>
                    <a:rPr lang="zh-CN" altLang="en-US" sz="1600" dirty="0">
                      <a:solidFill>
                        <a:srgbClr val="1895D3"/>
                      </a:solidFill>
                    </a:rPr>
                    <a:t>.com</a:t>
                  </a:r>
                </a:p>
              </p:txBody>
            </p:sp>
            <p:sp>
              <p:nvSpPr>
                <p:cNvPr id="2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219700" y="4868242"/>
                  <a:ext cx="223202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1600" dirty="0">
                      <a:solidFill>
                        <a:srgbClr val="1895D3"/>
                      </a:solidFill>
                    </a:rPr>
                    <a:t>QQ:</a:t>
                  </a:r>
                  <a:r>
                    <a:rPr lang="en-US" altLang="zh-CN" sz="1600" dirty="0">
                      <a:solidFill>
                        <a:srgbClr val="1895D3"/>
                      </a:solidFill>
                    </a:rPr>
                    <a:t>7555455</a:t>
                  </a:r>
                  <a:endParaRPr lang="zh-CN" altLang="en-US" sz="1600" dirty="0">
                    <a:solidFill>
                      <a:srgbClr val="1895D3"/>
                    </a:solidFill>
                  </a:endParaRPr>
                </a:p>
              </p:txBody>
            </p:sp>
            <p:sp>
              <p:nvSpPr>
                <p:cNvPr id="2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563938" y="5425479"/>
                  <a:ext cx="1871662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400" dirty="0">
                      <a:solidFill>
                        <a:srgbClr val="1895D3"/>
                      </a:solidFill>
                      <a:latin typeface="微软雅黑" pitchFamily="34" charset="-122"/>
                      <a:ea typeface="微软雅黑" pitchFamily="34" charset="-122"/>
                    </a:rPr>
                    <a:t>微博</a:t>
                  </a:r>
                  <a:r>
                    <a:rPr lang="zh-CN" altLang="en-US" sz="1400" dirty="0">
                      <a:solidFill>
                        <a:srgbClr val="1895D3"/>
                      </a:solidFill>
                      <a:latin typeface="微软雅黑" pitchFamily="34" charset="-122"/>
                      <a:ea typeface="微软雅黑" pitchFamily="34" charset="-122"/>
                      <a:hlinkClick r:id="rId2"/>
                    </a:rPr>
                    <a:t>@月满拦江</a:t>
                  </a:r>
                  <a:r>
                    <a:rPr lang="zh-CN" altLang="en-US" sz="1400" dirty="0">
                      <a:solidFill>
                        <a:srgbClr val="1895D3"/>
                      </a:solidFill>
                      <a:latin typeface="微软雅黑" pitchFamily="34" charset="-122"/>
                      <a:ea typeface="微软雅黑" pitchFamily="34" charset="-122"/>
                    </a:rPr>
                    <a:t>.</a:t>
                  </a:r>
                </a:p>
              </p:txBody>
            </p:sp>
            <p:pic>
              <p:nvPicPr>
                <p:cNvPr id="23" name="Picture 15" descr="图片2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5025" y="3572842"/>
                  <a:ext cx="571500" cy="468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17" descr="图片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5025" y="4725367"/>
                  <a:ext cx="533400" cy="531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8439" y="2626444"/>
                <a:ext cx="1091835" cy="1091835"/>
              </a:xfrm>
              <a:prstGeom prst="rect">
                <a:avLst/>
              </a:prstGeom>
            </p:spPr>
          </p:pic>
        </p:grpSp>
        <p:pic>
          <p:nvPicPr>
            <p:cNvPr id="24" name="Picture 16" descr="图片3">
              <a:extLst>
                <a:ext uri="{FF2B5EF4-FFF2-40B4-BE49-F238E27FC236}">
                  <a16:creationId xmlns:a16="http://schemas.microsoft.com/office/drawing/2014/main" id="{FD16C1F4-B215-1E41-ACA6-B806204E4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180" y="2708920"/>
              <a:ext cx="5969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标题 1">
            <a:extLst>
              <a:ext uri="{FF2B5EF4-FFF2-40B4-BE49-F238E27FC236}">
                <a16:creationId xmlns:a16="http://schemas.microsoft.com/office/drawing/2014/main" id="{4C86F76B-52BB-EF42-A865-B972F0CD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0"/>
            <a:ext cx="8244408" cy="706091"/>
          </a:xfrm>
        </p:spPr>
        <p:txBody>
          <a:bodyPr/>
          <a:lstStyle/>
          <a:p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88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线性结构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数据元素之间存在一对一的关系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41430"/>
            <a:ext cx="8784976" cy="45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24" y="2047201"/>
            <a:ext cx="5158352" cy="25339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716428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16428"/>
                <a:ext cx="6768752" cy="504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364499"/>
                <a:ext cx="6768752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01,02,03,04,05,06,07,08,09,10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01,03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5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kumimoji="1" lang="en-US" altLang="zh-CN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8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,09</m:t>
                                    </m:r>
                                  </m:e>
                                </m:d>
                                <m:r>
                                  <a:rPr kumimoji="1"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  <m:r>
                                      <a:rPr kumimoji="1"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,10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364499"/>
                <a:ext cx="6768752" cy="13048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 11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3" name="文本框 12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树形结构</a:t>
              </a: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数据元素之间存在一对多的关系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4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3" name="文本框 12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树形结构</a:t>
              </a:r>
            </a:p>
          </p:txBody>
        </p:sp>
        <p:cxnSp>
          <p:nvCxnSpPr>
            <p:cNvPr id="14" name="直线连接符 13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数据元素之间存在一对多的关系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09" y="2239204"/>
            <a:ext cx="5930900" cy="378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575" y="1942248"/>
            <a:ext cx="3873500" cy="462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132748"/>
            <a:ext cx="2336800" cy="443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268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5536" y="5445223"/>
                <a:ext cx="8424936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01,02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</m:e>
                                </m:d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03,02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02,06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06,02</m:t>
                                    </m:r>
                                  </m:e>
                                </m:d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0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2</m:t>
                                    </m:r>
                                    <m: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</m:t>
                                    </m:r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</m:t>
                                    </m:r>
                                  </m:e>
                                </m:d>
                                <m:r>
                                  <a:rPr kumimoji="1"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07,02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03,07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07,03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04,06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06,04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05,07</m:t>
                                    </m:r>
                                  </m:e>
                                </m:d>
                                <m:r>
                                  <a:rPr kumimoji="1"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1"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07,05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445223"/>
                <a:ext cx="8424936" cy="1304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图形结构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数据元素之间存在多对多的关系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747" y="1932810"/>
            <a:ext cx="3998877" cy="279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𝑠𝑒𝑡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ctrlPr>
                            <a:rPr kumimoji="1" lang="mr-IN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𝐾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9715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87624" y="5445223"/>
                <a:ext cx="6768752" cy="1304861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𝐾</m:t>
                      </m:r>
                      <m:r>
                        <a:rPr kumimoji="1" lang="en-US" altLang="zh-CN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01,02,03,04,05,06,07</m:t>
                          </m:r>
                        </m:e>
                      </m:d>
                    </m:oMath>
                  </m:oMathPara>
                </a14:m>
                <a:endParaRPr kumimoji="1" lang="en-US" altLang="zh-CN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kumimoji="1" lang="mr-IN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𝑅</m:t>
                            </m:r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01,02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01,04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02,03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02,06</m:t>
                                    </m:r>
                                  </m:e>
                                </m:d>
                                <m:r>
                                  <a:rPr kumimoji="1" lang="en-US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 </m:t>
                            </m:r>
                          </m:e>
                          <m:e>
                            <m:d>
                              <m:dPr>
                                <m:begChr m:val=""/>
                                <m:endChr m:val="}"/>
                                <m:ctrlPr>
                                  <a:rPr kumimoji="1" lang="mr-IN" altLang="zh-C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Microsoft YaHei" charset="-122"/>
                                    <a:cs typeface="Microsoft YaHei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01,0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  <m:r>
                                  <a:rPr kumimoji="1"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3</m:t>
                                    </m:r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  <m:r>
                                  <a:rPr kumimoji="1"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4</m:t>
                                    </m:r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6</m:t>
                                    </m:r>
                                  </m:e>
                                </m:d>
                                <m:r>
                                  <a:rPr kumimoji="1" lang="en-US" altLang="zh-CN" sz="2400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Microsoft YaHei" charset="-122"/>
                                    <a:cs typeface="Microsoft YaHei" charset="-122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kumimoji="1" lang="mr-IN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Microsoft YaHei" charset="-122"/>
                                        <a:cs typeface="Microsoft YaHei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5</m:t>
                                    </m:r>
                                    <m:r>
                                      <a:rPr kumimoji="1" lang="en-US" altLang="zh-CN" sz="2400" i="1" dirty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,0</m:t>
                                    </m:r>
                                    <m:r>
                                      <a:rPr kumimoji="1" lang="en-US" altLang="zh-CN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Microsoft YaHei" charset="-122"/>
                                        <a:cs typeface="Microsoft YaHei" charset="-122"/>
                                      </a:rPr>
                                      <m:t>7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445223"/>
                <a:ext cx="6768752" cy="1304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图形结构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数据元素之间存在多对多的关系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496" y="2007228"/>
            <a:ext cx="4144157" cy="27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grpSp>
        <p:nvGrpSpPr>
          <p:cNvPr id="11" name="组 10"/>
          <p:cNvGrpSpPr/>
          <p:nvPr/>
        </p:nvGrpSpPr>
        <p:grpSpPr>
          <a:xfrm>
            <a:off x="971600" y="926341"/>
            <a:ext cx="6958173" cy="1077218"/>
            <a:chOff x="1070321" y="934897"/>
            <a:chExt cx="6958173" cy="1077218"/>
          </a:xfrm>
        </p:grpSpPr>
        <p:sp>
          <p:nvSpPr>
            <p:cNvPr id="12" name="文本框 11"/>
            <p:cNvSpPr txBox="1"/>
            <p:nvPr/>
          </p:nvSpPr>
          <p:spPr>
            <a:xfrm>
              <a:off x="1070321" y="934897"/>
              <a:ext cx="115201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图形结构</a:t>
              </a:r>
            </a:p>
          </p:txBody>
        </p:sp>
        <p:cxnSp>
          <p:nvCxnSpPr>
            <p:cNvPr id="13" name="直线连接符 12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数据元素之间存在多对多的关系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59" y="2154673"/>
            <a:ext cx="6660232" cy="4602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99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逻辑结构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9" name="Group 27"/>
          <p:cNvGrpSpPr/>
          <p:nvPr/>
        </p:nvGrpSpPr>
        <p:grpSpPr>
          <a:xfrm>
            <a:off x="1115616" y="4581128"/>
            <a:ext cx="923827" cy="923827"/>
            <a:chOff x="862657" y="4985873"/>
            <a:chExt cx="923827" cy="923827"/>
          </a:xfrm>
        </p:grpSpPr>
        <p:sp>
          <p:nvSpPr>
            <p:cNvPr id="24" name="Oval 28"/>
            <p:cNvSpPr/>
            <p:nvPr/>
          </p:nvSpPr>
          <p:spPr>
            <a:xfrm>
              <a:off x="862657" y="4985873"/>
              <a:ext cx="923827" cy="923827"/>
            </a:xfrm>
            <a:prstGeom prst="ellipse">
              <a:avLst/>
            </a:prstGeom>
            <a:solidFill>
              <a:srgbClr val="02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id-ID" sz="1867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AutoShape 32"/>
            <p:cNvSpPr>
              <a:spLocks/>
            </p:cNvSpPr>
            <p:nvPr/>
          </p:nvSpPr>
          <p:spPr bwMode="auto">
            <a:xfrm>
              <a:off x="1110299" y="5259578"/>
              <a:ext cx="427810" cy="374425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400" tIns="25400" rIns="25400" bIns="25400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67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  <a:sym typeface="Gill Sans" charset="0"/>
              </a:endParaRPr>
            </a:p>
          </p:txBody>
        </p:sp>
      </p:grpSp>
      <p:grpSp>
        <p:nvGrpSpPr>
          <p:cNvPr id="10" name="Group 30"/>
          <p:cNvGrpSpPr/>
          <p:nvPr/>
        </p:nvGrpSpPr>
        <p:grpSpPr>
          <a:xfrm>
            <a:off x="1115616" y="3274787"/>
            <a:ext cx="923827" cy="923827"/>
            <a:chOff x="862657" y="3679532"/>
            <a:chExt cx="923827" cy="923827"/>
          </a:xfrm>
        </p:grpSpPr>
        <p:sp>
          <p:nvSpPr>
            <p:cNvPr id="20" name="Oval 31"/>
            <p:cNvSpPr/>
            <p:nvPr/>
          </p:nvSpPr>
          <p:spPr>
            <a:xfrm>
              <a:off x="862657" y="3679532"/>
              <a:ext cx="923827" cy="923827"/>
            </a:xfrm>
            <a:prstGeom prst="ellipse">
              <a:avLst/>
            </a:prstGeom>
            <a:solidFill>
              <a:srgbClr val="00B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id-ID" sz="1867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grpSp>
          <p:nvGrpSpPr>
            <p:cNvPr id="21" name="Group 32"/>
            <p:cNvGrpSpPr/>
            <p:nvPr/>
          </p:nvGrpSpPr>
          <p:grpSpPr>
            <a:xfrm>
              <a:off x="1110299" y="3947859"/>
              <a:ext cx="428542" cy="401484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22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  <p:sp>
            <p:nvSpPr>
              <p:cNvPr id="23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</p:grpSp>
      </p:grpSp>
      <p:grpSp>
        <p:nvGrpSpPr>
          <p:cNvPr id="12" name="Group 38"/>
          <p:cNvGrpSpPr/>
          <p:nvPr/>
        </p:nvGrpSpPr>
        <p:grpSpPr>
          <a:xfrm>
            <a:off x="1115616" y="1967151"/>
            <a:ext cx="923827" cy="923827"/>
            <a:chOff x="862657" y="2371895"/>
            <a:chExt cx="923827" cy="923827"/>
          </a:xfrm>
        </p:grpSpPr>
        <p:sp>
          <p:nvSpPr>
            <p:cNvPr id="14" name="Oval 39"/>
            <p:cNvSpPr/>
            <p:nvPr/>
          </p:nvSpPr>
          <p:spPr>
            <a:xfrm>
              <a:off x="862657" y="2371895"/>
              <a:ext cx="923827" cy="923827"/>
            </a:xfrm>
            <a:prstGeom prst="ellipse">
              <a:avLst/>
            </a:prstGeom>
            <a:solidFill>
              <a:srgbClr val="89C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id-ID" sz="1867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grpSp>
          <p:nvGrpSpPr>
            <p:cNvPr id="15" name="Group 40"/>
            <p:cNvGrpSpPr/>
            <p:nvPr/>
          </p:nvGrpSpPr>
          <p:grpSpPr>
            <a:xfrm>
              <a:off x="1111529" y="2661892"/>
              <a:ext cx="427811" cy="375157"/>
              <a:chOff x="1640798" y="2149003"/>
              <a:chExt cx="464344" cy="407194"/>
            </a:xfrm>
            <a:solidFill>
              <a:schemeClr val="bg1"/>
            </a:solidFill>
          </p:grpSpPr>
          <p:sp>
            <p:nvSpPr>
              <p:cNvPr id="16" name="AutoShape 147"/>
              <p:cNvSpPr>
                <a:spLocks/>
              </p:cNvSpPr>
              <p:nvPr/>
            </p:nvSpPr>
            <p:spPr bwMode="auto">
              <a:xfrm>
                <a:off x="1640798" y="2149003"/>
                <a:ext cx="464344" cy="407194"/>
              </a:xfrm>
              <a:custGeom>
                <a:avLst/>
                <a:gdLst>
                  <a:gd name="T0" fmla="+- 0 10800 597"/>
                  <a:gd name="T1" fmla="*/ T0 w 20407"/>
                  <a:gd name="T2" fmla="+- 0 11028 672"/>
                  <a:gd name="T3" fmla="*/ 11028 h 20712"/>
                  <a:gd name="T4" fmla="+- 0 10800 597"/>
                  <a:gd name="T5" fmla="*/ T4 w 20407"/>
                  <a:gd name="T6" fmla="+- 0 11028 672"/>
                  <a:gd name="T7" fmla="*/ 11028 h 20712"/>
                  <a:gd name="T8" fmla="+- 0 10800 597"/>
                  <a:gd name="T9" fmla="*/ T8 w 20407"/>
                  <a:gd name="T10" fmla="+- 0 11028 672"/>
                  <a:gd name="T11" fmla="*/ 11028 h 20712"/>
                  <a:gd name="T12" fmla="+- 0 10800 597"/>
                  <a:gd name="T13" fmla="*/ T12 w 20407"/>
                  <a:gd name="T14" fmla="+- 0 11028 672"/>
                  <a:gd name="T15" fmla="*/ 11028 h 2071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  <p:sp>
            <p:nvSpPr>
              <p:cNvPr id="17" name="AutoShape 148"/>
              <p:cNvSpPr>
                <a:spLocks/>
              </p:cNvSpPr>
              <p:nvPr/>
            </p:nvSpPr>
            <p:spPr bwMode="auto">
              <a:xfrm>
                <a:off x="1713029" y="2222028"/>
                <a:ext cx="69056" cy="690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ea"/>
                  <a:ea typeface="+mj-ea"/>
                  <a:sym typeface="Gill Sans" charset="0"/>
                </a:endParaRPr>
              </a:p>
            </p:txBody>
          </p:sp>
        </p:grpSp>
      </p:grpSp>
      <p:cxnSp>
        <p:nvCxnSpPr>
          <p:cNvPr id="13" name="Straight Connector 43"/>
          <p:cNvCxnSpPr/>
          <p:nvPr/>
        </p:nvCxnSpPr>
        <p:spPr>
          <a:xfrm>
            <a:off x="893596" y="1846163"/>
            <a:ext cx="0" cy="37719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261462" y="2125768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树形结构是图形结构的特例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261462" y="3470543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线性结构是树形结构的特例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256452" y="4815318"/>
            <a:ext cx="6887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树形结构和图形结构统称</a:t>
            </a:r>
            <a:r>
              <a:rPr kumimoji="1" lang="zh-CN" altLang="en-US" sz="2800">
                <a:latin typeface="Microsoft YaHei" charset="-122"/>
                <a:ea typeface="Microsoft YaHei" charset="-122"/>
                <a:cs typeface="Microsoft YaHei" charset="-122"/>
              </a:rPr>
              <a:t>为非线性结构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969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 数据结构</a:t>
            </a:r>
            <a:r>
              <a:rPr kumimoji="1" lang="en-US" altLang="zh-CN" dirty="0"/>
              <a:t>-</a:t>
            </a:r>
            <a:r>
              <a:rPr kumimoji="1" lang="zh-CN" altLang="en-US" dirty="0"/>
              <a:t>物理结构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79512" y="975576"/>
            <a:ext cx="4089400" cy="1596829"/>
            <a:chOff x="393773" y="903628"/>
            <a:chExt cx="4089400" cy="1596829"/>
          </a:xfrm>
        </p:grpSpPr>
        <p:sp>
          <p:nvSpPr>
            <p:cNvPr id="7" name="文本框 6"/>
            <p:cNvSpPr txBox="1"/>
            <p:nvPr/>
          </p:nvSpPr>
          <p:spPr>
            <a:xfrm>
              <a:off x="393773" y="903628"/>
              <a:ext cx="1855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顺序存储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 flipH="1">
              <a:off x="422360" y="1516303"/>
              <a:ext cx="1728081" cy="2092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393773" y="1689413"/>
              <a:ext cx="4089400" cy="81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数据元素存储在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地址连续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的存储单元中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99" y="3523488"/>
            <a:ext cx="4089400" cy="44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0" y="3493616"/>
            <a:ext cx="3644900" cy="1879600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4932040" y="975576"/>
            <a:ext cx="4089400" cy="1596829"/>
            <a:chOff x="393773" y="903628"/>
            <a:chExt cx="4089400" cy="1596829"/>
          </a:xfrm>
        </p:grpSpPr>
        <p:sp>
          <p:nvSpPr>
            <p:cNvPr id="15" name="文本框 14"/>
            <p:cNvSpPr txBox="1"/>
            <p:nvPr/>
          </p:nvSpPr>
          <p:spPr>
            <a:xfrm>
              <a:off x="393773" y="903628"/>
              <a:ext cx="1855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链式存储</a:t>
              </a:r>
            </a:p>
          </p:txBody>
        </p:sp>
        <p:cxnSp>
          <p:nvCxnSpPr>
            <p:cNvPr id="16" name="直线连接符 15"/>
            <p:cNvCxnSpPr/>
            <p:nvPr/>
          </p:nvCxnSpPr>
          <p:spPr>
            <a:xfrm flipH="1">
              <a:off x="422360" y="1516303"/>
              <a:ext cx="1728081" cy="2092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393773" y="1689413"/>
              <a:ext cx="4089400" cy="811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数据元素存储在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离散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的存储单元中</a:t>
              </a:r>
            </a:p>
          </p:txBody>
        </p:sp>
      </p:grp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61325"/>
              </p:ext>
            </p:extLst>
          </p:nvPr>
        </p:nvGraphicFramePr>
        <p:xfrm>
          <a:off x="222248" y="5838398"/>
          <a:ext cx="40883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08984"/>
              </p:ext>
            </p:extLst>
          </p:nvPr>
        </p:nvGraphicFramePr>
        <p:xfrm>
          <a:off x="217334" y="6370528"/>
          <a:ext cx="40932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a[0]</a:t>
                      </a:r>
                      <a:endParaRPr lang="zh-CN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a[1]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a[2]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a[8]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a[9]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" name="直线箭头连接符 21"/>
          <p:cNvCxnSpPr/>
          <p:nvPr/>
        </p:nvCxnSpPr>
        <p:spPr>
          <a:xfrm flipV="1">
            <a:off x="827584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 flipV="1">
            <a:off x="1234580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1644724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V="1">
            <a:off x="3300908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707904" y="6229753"/>
            <a:ext cx="0" cy="161290"/>
          </a:xfrm>
          <a:prstGeom prst="straightConnector1">
            <a:avLst/>
          </a:prstGeom>
          <a:ln>
            <a:solidFill>
              <a:srgbClr val="6194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792" y="2802427"/>
            <a:ext cx="5148064" cy="559771"/>
          </a:xfrm>
          <a:prstGeom prst="rect">
            <a:avLst/>
          </a:prstGeom>
        </p:spPr>
      </p:pic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12417"/>
              </p:ext>
            </p:extLst>
          </p:nvPr>
        </p:nvGraphicFramePr>
        <p:xfrm>
          <a:off x="4710810" y="5838398"/>
          <a:ext cx="40883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88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438829"/>
              </p:ext>
            </p:extLst>
          </p:nvPr>
        </p:nvGraphicFramePr>
        <p:xfrm>
          <a:off x="4717619" y="6370528"/>
          <a:ext cx="409329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93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a[1]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a[4]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a[0]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a[2]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a[3]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9" name="组 48"/>
          <p:cNvGrpSpPr/>
          <p:nvPr/>
        </p:nvGrpSpPr>
        <p:grpSpPr>
          <a:xfrm>
            <a:off x="5724128" y="5617521"/>
            <a:ext cx="792088" cy="161290"/>
            <a:chOff x="5724128" y="5617521"/>
            <a:chExt cx="792088" cy="161290"/>
          </a:xfrm>
        </p:grpSpPr>
        <p:cxnSp>
          <p:nvCxnSpPr>
            <p:cNvPr id="43" name="直线箭头连接符 42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 49"/>
          <p:cNvGrpSpPr/>
          <p:nvPr/>
        </p:nvGrpSpPr>
        <p:grpSpPr>
          <a:xfrm rot="10800000">
            <a:off x="5724126" y="6220037"/>
            <a:ext cx="1944218" cy="161290"/>
            <a:chOff x="5724128" y="5617521"/>
            <a:chExt cx="792088" cy="161290"/>
          </a:xfrm>
        </p:grpSpPr>
        <p:cxnSp>
          <p:nvCxnSpPr>
            <p:cNvPr id="51" name="直线箭头连接符 50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52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 53"/>
          <p:cNvGrpSpPr/>
          <p:nvPr/>
        </p:nvGrpSpPr>
        <p:grpSpPr>
          <a:xfrm>
            <a:off x="6156176" y="5478357"/>
            <a:ext cx="2049383" cy="302700"/>
            <a:chOff x="5724128" y="5617521"/>
            <a:chExt cx="792088" cy="161290"/>
          </a:xfrm>
        </p:grpSpPr>
        <p:cxnSp>
          <p:nvCxnSpPr>
            <p:cNvPr id="55" name="直线箭头连接符 54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组 57"/>
          <p:cNvGrpSpPr/>
          <p:nvPr/>
        </p:nvGrpSpPr>
        <p:grpSpPr>
          <a:xfrm rot="10800000">
            <a:off x="7876258" y="6221843"/>
            <a:ext cx="321191" cy="161290"/>
            <a:chOff x="5724128" y="5617521"/>
            <a:chExt cx="792088" cy="161290"/>
          </a:xfrm>
        </p:grpSpPr>
        <p:cxnSp>
          <p:nvCxnSpPr>
            <p:cNvPr id="59" name="直线箭头连接符 58"/>
            <p:cNvCxnSpPr/>
            <p:nvPr/>
          </p:nvCxnSpPr>
          <p:spPr>
            <a:xfrm flipV="1">
              <a:off x="6516216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/>
            <p:cNvCxnSpPr/>
            <p:nvPr/>
          </p:nvCxnSpPr>
          <p:spPr>
            <a:xfrm rot="10800000" flipV="1">
              <a:off x="5724128" y="5617521"/>
              <a:ext cx="0" cy="161290"/>
            </a:xfrm>
            <a:prstGeom prst="straightConnector1">
              <a:avLst/>
            </a:prstGeom>
            <a:ln>
              <a:solidFill>
                <a:srgbClr val="61942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/>
            <p:cNvCxnSpPr/>
            <p:nvPr/>
          </p:nvCxnSpPr>
          <p:spPr>
            <a:xfrm flipH="1">
              <a:off x="5724128" y="5617521"/>
              <a:ext cx="792088" cy="0"/>
            </a:xfrm>
            <a:prstGeom prst="straightConnector1">
              <a:avLst/>
            </a:prstGeom>
            <a:ln>
              <a:solidFill>
                <a:srgbClr val="619428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2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331640" y="2708920"/>
            <a:ext cx="6624736" cy="648072"/>
            <a:chOff x="1331640" y="270892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1965760" y="270892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：抽象数据类型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331640" y="270892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矩形 6"/>
          <p:cNvSpPr/>
          <p:nvPr/>
        </p:nvSpPr>
        <p:spPr>
          <a:xfrm>
            <a:off x="1965760" y="1844824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：数据结构的基本概念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1331640" y="1844824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1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1326851" y="3573016"/>
            <a:ext cx="6624736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：算法描述及其性能分析</a:t>
              </a: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6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抽象数据类型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5" y="1556792"/>
            <a:ext cx="7569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3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知识单元</a:t>
            </a:r>
            <a:r>
              <a:rPr kumimoji="1" lang="en-US" altLang="zh-CN" dirty="0"/>
              <a:t>1</a:t>
            </a:r>
            <a:r>
              <a:rPr kumimoji="1" lang="zh-CN" altLang="en-US" dirty="0"/>
              <a:t> 绪论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577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83568" y="926341"/>
            <a:ext cx="7246205" cy="1077218"/>
            <a:chOff x="782289" y="934897"/>
            <a:chExt cx="7246205" cy="1077218"/>
          </a:xfrm>
        </p:grpSpPr>
        <p:sp>
          <p:nvSpPr>
            <p:cNvPr id="7" name="文本框 6"/>
            <p:cNvSpPr txBox="1"/>
            <p:nvPr/>
          </p:nvSpPr>
          <p:spPr>
            <a:xfrm>
              <a:off x="782289" y="934897"/>
              <a:ext cx="14400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抽象数据类型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2267744" y="1005647"/>
              <a:ext cx="0" cy="935719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483878" y="1005647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由一种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数据结构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和在其上的所有操作（运算）组成。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161021" y="2420888"/>
            <a:ext cx="6768752" cy="3449455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ADT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抽象数据类型名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Data: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	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数据描述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Operations: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		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操作声明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end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抽象数据类型名</a:t>
            </a:r>
            <a:r>
              <a:rPr kumimoji="1"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</a:t>
            </a:r>
            <a:endParaRPr kumimoji="1"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1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抽象数据类型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964527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把矩形定义及其运算设计成一种抽象数据类型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899592" y="1052736"/>
            <a:ext cx="0" cy="122413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79512" y="2492896"/>
            <a:ext cx="8822554" cy="3021860"/>
          </a:xfrm>
          <a:prstGeom prst="rect">
            <a:avLst/>
          </a:prstGeom>
          <a:ln>
            <a:solidFill>
              <a:srgbClr val="8FC74D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ADT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RECtangle</a:t>
            </a:r>
            <a:r>
              <a:rPr kumimoji="1" lang="zh-CN" altLang="en-US" sz="2000" dirty="0">
                <a:solidFill>
                  <a:srgbClr val="D07928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is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Data: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length,width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;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Operations: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void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InitRectangle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struct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r,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len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,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wid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);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Circumference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struct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r);</a:t>
            </a:r>
          </a:p>
          <a:p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       </a:t>
            </a:r>
            <a:r>
              <a:rPr kumimoji="1"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float</a:t>
            </a:r>
            <a:r>
              <a:rPr kumimoji="1" lang="zh-CN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rgbClr val="FFC766"/>
                </a:solidFill>
                <a:latin typeface="Ayuthaya" charset="-34"/>
                <a:ea typeface="Ayuthaya" charset="-34"/>
                <a:cs typeface="Ayuthaya" charset="-34"/>
              </a:rPr>
              <a:t>Area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(</a:t>
            </a:r>
            <a:r>
              <a:rPr kumimoji="1" lang="en-US" altLang="zh-CN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struct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Rectangle&amp;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r);</a:t>
            </a:r>
          </a:p>
          <a:p>
            <a:r>
              <a:rPr kumimoji="1" lang="en-US" altLang="zh-CN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end</a:t>
            </a:r>
            <a:r>
              <a:rPr kumimoji="1" lang="zh-CN" altLang="en-US" sz="2000" dirty="0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  <a:r>
              <a:rPr kumimoji="1" lang="en-US" altLang="zh-CN" sz="2000" dirty="0" err="1">
                <a:solidFill>
                  <a:schemeClr val="tx1"/>
                </a:solidFill>
                <a:latin typeface="Ayuthaya" charset="-34"/>
                <a:ea typeface="Ayuthaya" charset="-34"/>
                <a:cs typeface="Ayuthaya" charset="-34"/>
              </a:rPr>
              <a:t>RECtangle</a:t>
            </a:r>
            <a:endParaRPr kumimoji="1" lang="zh-CN" altLang="en-US" sz="2000" dirty="0">
              <a:solidFill>
                <a:schemeClr val="tx1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14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4876" y="5891834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</a:t>
            </a:r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Ch1/Ch1-2.cpp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Freeform 111"/>
          <p:cNvSpPr>
            <a:spLocks noEditPoints="1"/>
          </p:cNvSpPr>
          <p:nvPr/>
        </p:nvSpPr>
        <p:spPr bwMode="auto">
          <a:xfrm>
            <a:off x="3966895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 dirty="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87506" y="5873239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抽象数据类型</a:t>
            </a:r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矩阵</a:t>
            </a:r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面向对象实现</a:t>
            </a:r>
          </a:p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Ch1/Ch1-3.cpp</a:t>
            </a:r>
            <a:endParaRPr lang="zh-CN" altLang="en-US" b="1" dirty="0">
              <a:solidFill>
                <a:srgbClr val="008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3608" y="1367434"/>
            <a:ext cx="8064896" cy="941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其数据部分包括矩形的长度和宽度，操作部分包括初始化矩形的尺寸、求矩形的周长和求矩形的面积。</a:t>
            </a:r>
          </a:p>
        </p:txBody>
      </p:sp>
    </p:spTree>
    <p:extLst>
      <p:ext uri="{BB962C8B-B14F-4D97-AF65-F5344CB8AC3E}">
        <p14:creationId xmlns:p14="http://schemas.microsoft.com/office/powerpoint/2010/main" val="2277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sp>
        <p:nvSpPr>
          <p:cNvPr id="4" name="矩形 6"/>
          <p:cNvSpPr/>
          <p:nvPr/>
        </p:nvSpPr>
        <p:spPr>
          <a:xfrm>
            <a:off x="1965760" y="2708920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：抽象数据类型</a:t>
            </a:r>
          </a:p>
        </p:txBody>
      </p:sp>
      <p:sp>
        <p:nvSpPr>
          <p:cNvPr id="5" name="矩形 4"/>
          <p:cNvSpPr/>
          <p:nvPr/>
        </p:nvSpPr>
        <p:spPr>
          <a:xfrm>
            <a:off x="1331640" y="2708920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2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1965760" y="1844824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：数据结构的基本概念</a:t>
            </a:r>
            <a:endParaRPr lang="zh-CN" altLang="en-US" sz="24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1331640" y="1844824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1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矩形 6"/>
          <p:cNvSpPr/>
          <p:nvPr/>
        </p:nvSpPr>
        <p:spPr>
          <a:xfrm>
            <a:off x="1960971" y="3573016"/>
            <a:ext cx="5990616" cy="648072"/>
          </a:xfrm>
          <a:custGeom>
            <a:avLst/>
            <a:gdLst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736304 w 2736304"/>
              <a:gd name="connsiteY2" fmla="*/ 864096 h 864096"/>
              <a:gd name="connsiteX3" fmla="*/ 0 w 2736304"/>
              <a:gd name="connsiteY3" fmla="*/ 864096 h 864096"/>
              <a:gd name="connsiteX4" fmla="*/ 0 w 2736304"/>
              <a:gd name="connsiteY4" fmla="*/ 0 h 864096"/>
              <a:gd name="connsiteX0" fmla="*/ 0 w 2762515"/>
              <a:gd name="connsiteY0" fmla="*/ 27856 h 891952"/>
              <a:gd name="connsiteX1" fmla="*/ 2736304 w 2762515"/>
              <a:gd name="connsiteY1" fmla="*/ 27856 h 891952"/>
              <a:gd name="connsiteX2" fmla="*/ 2762515 w 2762515"/>
              <a:gd name="connsiteY2" fmla="*/ 0 h 891952"/>
              <a:gd name="connsiteX3" fmla="*/ 2736304 w 2762515"/>
              <a:gd name="connsiteY3" fmla="*/ 891952 h 891952"/>
              <a:gd name="connsiteX4" fmla="*/ 0 w 2762515"/>
              <a:gd name="connsiteY4" fmla="*/ 891952 h 891952"/>
              <a:gd name="connsiteX5" fmla="*/ 0 w 2762515"/>
              <a:gd name="connsiteY5" fmla="*/ 27856 h 891952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393059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  <a:gd name="connsiteX0" fmla="*/ 0 w 2736304"/>
              <a:gd name="connsiteY0" fmla="*/ 0 h 864096"/>
              <a:gd name="connsiteX1" fmla="*/ 2736304 w 2736304"/>
              <a:gd name="connsiteY1" fmla="*/ 0 h 864096"/>
              <a:gd name="connsiteX2" fmla="*/ 2544800 w 2736304"/>
              <a:gd name="connsiteY2" fmla="*/ 465631 h 864096"/>
              <a:gd name="connsiteX3" fmla="*/ 2736304 w 2736304"/>
              <a:gd name="connsiteY3" fmla="*/ 864096 h 864096"/>
              <a:gd name="connsiteX4" fmla="*/ 0 w 2736304"/>
              <a:gd name="connsiteY4" fmla="*/ 864096 h 864096"/>
              <a:gd name="connsiteX5" fmla="*/ 0 w 2736304"/>
              <a:gd name="connsiteY5" fmla="*/ 0 h 86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6304" h="864096">
                <a:moveTo>
                  <a:pt x="0" y="0"/>
                </a:moveTo>
                <a:lnTo>
                  <a:pt x="2736304" y="0"/>
                </a:lnTo>
                <a:lnTo>
                  <a:pt x="2544800" y="465631"/>
                </a:lnTo>
                <a:lnTo>
                  <a:pt x="2736304" y="864096"/>
                </a:lnTo>
                <a:lnTo>
                  <a:pt x="0" y="864096"/>
                </a:lnTo>
                <a:lnTo>
                  <a:pt x="0" y="0"/>
                </a:lnTo>
                <a:close/>
              </a:path>
            </a:pathLst>
          </a:custGeom>
          <a:solidFill>
            <a:srgbClr val="93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 知识点</a:t>
            </a:r>
            <a:r>
              <a:rPr lang="en-US" altLang="zh-CN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：算法描述及其性能分析</a:t>
            </a:r>
          </a:p>
        </p:txBody>
      </p:sp>
      <p:sp>
        <p:nvSpPr>
          <p:cNvPr id="12" name="矩形 4"/>
          <p:cNvSpPr/>
          <p:nvPr/>
        </p:nvSpPr>
        <p:spPr>
          <a:xfrm>
            <a:off x="1326851" y="3573016"/>
            <a:ext cx="796316" cy="648072"/>
          </a:xfrm>
          <a:custGeom>
            <a:avLst/>
            <a:gdLst/>
            <a:ahLst/>
            <a:cxnLst/>
            <a:rect l="l" t="t" r="r" b="b"/>
            <a:pathLst>
              <a:path w="796316" h="864096">
                <a:moveTo>
                  <a:pt x="0" y="0"/>
                </a:moveTo>
                <a:lnTo>
                  <a:pt x="648072" y="0"/>
                </a:lnTo>
                <a:lnTo>
                  <a:pt x="648072" y="328277"/>
                </a:lnTo>
                <a:lnTo>
                  <a:pt x="796316" y="432048"/>
                </a:lnTo>
                <a:lnTo>
                  <a:pt x="648072" y="535818"/>
                </a:lnTo>
                <a:lnTo>
                  <a:pt x="648072" y="864096"/>
                </a:lnTo>
                <a:lnTo>
                  <a:pt x="0" y="864096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itchFamily="34" charset="0"/>
                <a:cs typeface="Arial" pitchFamily="34" charset="0"/>
              </a:rPr>
              <a:t>3</a:t>
            </a:r>
            <a:endParaRPr lang="zh-CN" alt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7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算法描述及其性能分析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429"/>
            <a:ext cx="9144000" cy="46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含义及特征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179512" y="997091"/>
            <a:ext cx="8640960" cy="1728191"/>
            <a:chOff x="395536" y="997091"/>
            <a:chExt cx="8640960" cy="1728191"/>
          </a:xfrm>
        </p:grpSpPr>
        <p:sp>
          <p:nvSpPr>
            <p:cNvPr id="7" name="文本框 6"/>
            <p:cNvSpPr txBox="1"/>
            <p:nvPr/>
          </p:nvSpPr>
          <p:spPr>
            <a:xfrm>
              <a:off x="395536" y="1152600"/>
              <a:ext cx="1440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32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算法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1520951" y="997091"/>
              <a:ext cx="0" cy="1728191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737085" y="997091"/>
              <a:ext cx="7299410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解决特定</a:t>
              </a:r>
              <a:r>
                <a:rPr lang="zh-CN" altLang="en-US" sz="24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问题的方法</a:t>
              </a:r>
              <a:endPara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737084" y="1617340"/>
              <a:ext cx="7299411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对特定问题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求解步骤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的一种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描述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749878" y="2237589"/>
              <a:ext cx="7286618" cy="4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描述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一个特定的</a:t>
              </a:r>
              <a:r>
                <a:rPr lang="zh-CN" altLang="en-US" sz="2400" dirty="0">
                  <a:solidFill>
                    <a:schemeClr val="tx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计算过程</a:t>
              </a:r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来实现输入、输出间的关系</a:t>
              </a: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251520" y="4899413"/>
            <a:ext cx="2829075" cy="1280984"/>
            <a:chOff x="4797871" y="3224448"/>
            <a:chExt cx="2829075" cy="1280984"/>
          </a:xfrm>
        </p:grpSpPr>
        <p:sp>
          <p:nvSpPr>
            <p:cNvPr id="21" name="TextBox 1"/>
            <p:cNvSpPr txBox="1"/>
            <p:nvPr/>
          </p:nvSpPr>
          <p:spPr>
            <a:xfrm>
              <a:off x="4797871" y="3748302"/>
              <a:ext cx="2829075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每一步都有确切的含义，无二义性</a:t>
              </a:r>
            </a:p>
          </p:txBody>
        </p:sp>
        <p:sp>
          <p:nvSpPr>
            <p:cNvPr id="22" name="Rounded Rectangle 2"/>
            <p:cNvSpPr/>
            <p:nvPr/>
          </p:nvSpPr>
          <p:spPr>
            <a:xfrm>
              <a:off x="4875714" y="3224448"/>
              <a:ext cx="503999" cy="503999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5379713" y="3245614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确定性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251520" y="3225025"/>
            <a:ext cx="3024336" cy="1267173"/>
            <a:chOff x="251520" y="3225025"/>
            <a:chExt cx="3024336" cy="1267173"/>
          </a:xfrm>
        </p:grpSpPr>
        <p:sp>
          <p:nvSpPr>
            <p:cNvPr id="19" name="TextBox 13"/>
            <p:cNvSpPr txBox="1"/>
            <p:nvPr/>
          </p:nvSpPr>
          <p:spPr>
            <a:xfrm>
              <a:off x="837836" y="3231007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有穷性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TextBox 1"/>
            <p:cNvSpPr txBox="1"/>
            <p:nvPr/>
          </p:nvSpPr>
          <p:spPr>
            <a:xfrm>
              <a:off x="251520" y="3735068"/>
              <a:ext cx="3024336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必须在有穷步之后结束</a:t>
              </a:r>
              <a:endParaRPr lang="en-US" altLang="zh-CN" dirty="0">
                <a:solidFill>
                  <a:schemeClr val="bg1">
                    <a:lumMod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每一步都在有穷时间内完成</a:t>
              </a:r>
            </a:p>
          </p:txBody>
        </p:sp>
        <p:sp>
          <p:nvSpPr>
            <p:cNvPr id="26" name="Rounded Rectangle 2"/>
            <p:cNvSpPr/>
            <p:nvPr/>
          </p:nvSpPr>
          <p:spPr>
            <a:xfrm>
              <a:off x="338026" y="3225025"/>
              <a:ext cx="504000" cy="504000"/>
            </a:xfrm>
            <a:prstGeom prst="roundRect">
              <a:avLst/>
            </a:prstGeom>
            <a:solidFill>
              <a:srgbClr val="8FC7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合 19"/>
          <p:cNvGrpSpPr/>
          <p:nvPr/>
        </p:nvGrpSpPr>
        <p:grpSpPr>
          <a:xfrm>
            <a:off x="3491880" y="3207847"/>
            <a:ext cx="4852167" cy="1283806"/>
            <a:chOff x="1060263" y="1954001"/>
            <a:chExt cx="4852167" cy="1283806"/>
          </a:xfrm>
        </p:grpSpPr>
        <p:sp>
          <p:nvSpPr>
            <p:cNvPr id="29" name="TextBox 1"/>
            <p:cNvSpPr txBox="1"/>
            <p:nvPr/>
          </p:nvSpPr>
          <p:spPr>
            <a:xfrm>
              <a:off x="1060263" y="2480677"/>
              <a:ext cx="4852167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每一步必须是可行的，即能够通过手工或机器可以接受的有限次操作在有限时间内实现</a:t>
              </a:r>
            </a:p>
          </p:txBody>
        </p:sp>
        <p:sp>
          <p:nvSpPr>
            <p:cNvPr id="30" name="Rounded Rectangle 2"/>
            <p:cNvSpPr/>
            <p:nvPr/>
          </p:nvSpPr>
          <p:spPr>
            <a:xfrm>
              <a:off x="1137268" y="1954001"/>
              <a:ext cx="503999" cy="503999"/>
            </a:xfrm>
            <a:prstGeom prst="roundRect">
              <a:avLst/>
            </a:prstGeom>
            <a:solidFill>
              <a:srgbClr val="01BA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1" name="TextBox 13"/>
            <p:cNvSpPr txBox="1"/>
            <p:nvPr/>
          </p:nvSpPr>
          <p:spPr>
            <a:xfrm>
              <a:off x="1641267" y="1977161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可行性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合 19"/>
          <p:cNvGrpSpPr/>
          <p:nvPr/>
        </p:nvGrpSpPr>
        <p:grpSpPr>
          <a:xfrm>
            <a:off x="3491880" y="4914265"/>
            <a:ext cx="2829075" cy="900582"/>
            <a:chOff x="1475024" y="2067887"/>
            <a:chExt cx="2829075" cy="900582"/>
          </a:xfrm>
        </p:grpSpPr>
        <p:sp>
          <p:nvSpPr>
            <p:cNvPr id="33" name="TextBox 1"/>
            <p:cNvSpPr txBox="1"/>
            <p:nvPr/>
          </p:nvSpPr>
          <p:spPr>
            <a:xfrm>
              <a:off x="1475024" y="2571886"/>
              <a:ext cx="2829075" cy="39658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零个或多个输入</a:t>
              </a:r>
            </a:p>
          </p:txBody>
        </p:sp>
        <p:sp>
          <p:nvSpPr>
            <p:cNvPr id="34" name="Rounded Rectangle 2"/>
            <p:cNvSpPr/>
            <p:nvPr/>
          </p:nvSpPr>
          <p:spPr>
            <a:xfrm>
              <a:off x="1552028" y="2067887"/>
              <a:ext cx="503999" cy="503999"/>
            </a:xfrm>
            <a:prstGeom prst="roundRect">
              <a:avLst/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TextBox 13"/>
            <p:cNvSpPr txBox="1"/>
            <p:nvPr/>
          </p:nvSpPr>
          <p:spPr>
            <a:xfrm>
              <a:off x="2056027" y="2074201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输入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6" name="组合 19"/>
          <p:cNvGrpSpPr/>
          <p:nvPr/>
        </p:nvGrpSpPr>
        <p:grpSpPr>
          <a:xfrm>
            <a:off x="5794586" y="4914265"/>
            <a:ext cx="2829075" cy="1260626"/>
            <a:chOff x="1057017" y="2100431"/>
            <a:chExt cx="2829075" cy="1260626"/>
          </a:xfrm>
        </p:grpSpPr>
        <p:sp>
          <p:nvSpPr>
            <p:cNvPr id="37" name="TextBox 1"/>
            <p:cNvSpPr txBox="1"/>
            <p:nvPr/>
          </p:nvSpPr>
          <p:spPr>
            <a:xfrm>
              <a:off x="1057017" y="2603927"/>
              <a:ext cx="2829075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defTabSz="914377">
                <a:lnSpc>
                  <a:spcPct val="120000"/>
                </a:lnSpc>
              </a:pPr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至少一个输出，是算法对输入处理的结果</a:t>
              </a:r>
            </a:p>
          </p:txBody>
        </p:sp>
        <p:sp>
          <p:nvSpPr>
            <p:cNvPr id="38" name="Rounded Rectangle 2"/>
            <p:cNvSpPr/>
            <p:nvPr/>
          </p:nvSpPr>
          <p:spPr>
            <a:xfrm>
              <a:off x="1171182" y="2100431"/>
              <a:ext cx="46857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en-US" altLang="zh-CN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1639761" y="2100431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输出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99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40" name="组 39"/>
          <p:cNvGrpSpPr/>
          <p:nvPr/>
        </p:nvGrpSpPr>
        <p:grpSpPr>
          <a:xfrm>
            <a:off x="168895" y="2204865"/>
            <a:ext cx="8723585" cy="3672407"/>
            <a:chOff x="168895" y="1268760"/>
            <a:chExt cx="8723585" cy="3898471"/>
          </a:xfrm>
          <a:gradFill>
            <a:gsLst>
              <a:gs pos="0">
                <a:schemeClr val="bg1"/>
              </a:gs>
              <a:gs pos="98000">
                <a:srgbClr val="02BAF8"/>
              </a:gs>
            </a:gsLst>
            <a:lin ang="9600000" scaled="0"/>
          </a:gradFill>
        </p:grpSpPr>
        <p:sp>
          <p:nvSpPr>
            <p:cNvPr id="43" name="任意多边形: 形状 8"/>
            <p:cNvSpPr/>
            <p:nvPr/>
          </p:nvSpPr>
          <p:spPr>
            <a:xfrm flipH="1">
              <a:off x="168895" y="1268760"/>
              <a:ext cx="4979168" cy="482135"/>
            </a:xfrm>
            <a:custGeom>
              <a:avLst/>
              <a:gdLst>
                <a:gd name="connsiteX0" fmla="*/ 708661 w 7696200"/>
                <a:gd name="connsiteY0" fmla="*/ 0 h 787400"/>
                <a:gd name="connsiteX1" fmla="*/ 7696200 w 7696200"/>
                <a:gd name="connsiteY1" fmla="*/ 0 h 787400"/>
                <a:gd name="connsiteX2" fmla="*/ 7696200 w 7696200"/>
                <a:gd name="connsiteY2" fmla="*/ 787400 h 787400"/>
                <a:gd name="connsiteX3" fmla="*/ 0 w 7696200"/>
                <a:gd name="connsiteY3" fmla="*/ 787400 h 78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6200" h="787400">
                  <a:moveTo>
                    <a:pt x="708661" y="0"/>
                  </a:moveTo>
                  <a:lnTo>
                    <a:pt x="7696200" y="0"/>
                  </a:lnTo>
                  <a:lnTo>
                    <a:pt x="7696200" y="787400"/>
                  </a:lnTo>
                  <a:lnTo>
                    <a:pt x="0" y="787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算法：求</a:t>
              </a:r>
              <a:r>
                <a: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rPr>
                <a:t>n</a:t>
              </a:r>
              <a:r>
                <a: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rPr>
                <a:t>个元素中的最大值</a:t>
              </a:r>
            </a:p>
          </p:txBody>
        </p:sp>
        <p:sp>
          <p:nvSpPr>
            <p:cNvPr id="44" name="框架 43"/>
            <p:cNvSpPr/>
            <p:nvPr/>
          </p:nvSpPr>
          <p:spPr>
            <a:xfrm>
              <a:off x="179512" y="1748481"/>
              <a:ext cx="8712968" cy="3418750"/>
            </a:xfrm>
            <a:prstGeom prst="frame">
              <a:avLst>
                <a:gd name="adj1" fmla="val 0"/>
              </a:avLst>
            </a:prstGeom>
            <a:grpFill/>
            <a:ln>
              <a:solidFill>
                <a:srgbClr val="02BA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68895" y="2798926"/>
            <a:ext cx="87235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：给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个元素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~a</a:t>
            </a:r>
            <a:r>
              <a:rPr lang="en-US" altLang="zh-CN" sz="2000" baseline="-250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赋值；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：把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赋给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max,i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=2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：若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&lt;=n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，执行步骤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，否则执行步骤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：若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&gt;max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，则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max=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sz="20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 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=i+1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，执行步骤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步骤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：输出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max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，程序结束。</a:t>
            </a:r>
          </a:p>
        </p:txBody>
      </p:sp>
      <p:sp>
        <p:nvSpPr>
          <p:cNvPr id="45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算法的文字描述</a:t>
            </a:r>
          </a:p>
        </p:txBody>
      </p:sp>
    </p:spTree>
    <p:extLst>
      <p:ext uri="{BB962C8B-B14F-4D97-AF65-F5344CB8AC3E}">
        <p14:creationId xmlns:p14="http://schemas.microsoft.com/office/powerpoint/2010/main" val="153189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</a:t>
            </a:r>
            <a:r>
              <a:rPr kumimoji="1" lang="en-US" altLang="zh-CN" dirty="0"/>
              <a:t>N-S</a:t>
            </a:r>
            <a:r>
              <a:rPr kumimoji="1" lang="zh-CN" altLang="en-US" dirty="0"/>
              <a:t>图描述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2438400" y="1830288"/>
            <a:ext cx="3657600" cy="4191000"/>
            <a:chOff x="2438400" y="1143000"/>
            <a:chExt cx="3657600" cy="41910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438400" y="1143000"/>
              <a:ext cx="3657600" cy="419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2438400" y="17526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879725" y="1187450"/>
              <a:ext cx="184150" cy="519113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endParaRPr lang="zh-CN" altLang="zh-CN" b="0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719388" y="1219200"/>
              <a:ext cx="29527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给</a:t>
              </a:r>
              <a:r>
                <a:rPr lang="en-US" altLang="zh-CN" sz="2400"/>
                <a:t>n</a:t>
              </a:r>
              <a:r>
                <a:rPr lang="zh-CN" altLang="en-US" sz="2400"/>
                <a:t>个元素</a:t>
              </a:r>
              <a:r>
                <a:rPr lang="en-US" altLang="zh-CN" sz="2400"/>
                <a:t>a</a:t>
              </a:r>
              <a:r>
                <a:rPr lang="en-US" altLang="zh-CN" sz="2400" baseline="-25000"/>
                <a:t>1</a:t>
              </a:r>
              <a:r>
                <a:rPr lang="en-US" altLang="zh-CN" sz="2400"/>
                <a:t>~a</a:t>
              </a:r>
              <a:r>
                <a:rPr lang="en-US" altLang="zh-CN" sz="2400" baseline="-25000"/>
                <a:t>n</a:t>
              </a:r>
              <a:r>
                <a:rPr lang="zh-CN" altLang="en-US" sz="2400"/>
                <a:t>赋值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38400" y="22860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124200" y="1803400"/>
              <a:ext cx="17716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max=a</a:t>
              </a:r>
              <a:r>
                <a:rPr lang="en-US" altLang="zh-CN" sz="2400" baseline="-25000"/>
                <a:t>1</a:t>
              </a:r>
              <a:r>
                <a:rPr lang="en-US" altLang="zh-CN" sz="2400"/>
                <a:t>,i=2</a:t>
              </a: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3200400" y="28956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00400" y="289560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3352800" y="2413000"/>
              <a:ext cx="1419225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当</a:t>
              </a:r>
              <a:r>
                <a:rPr lang="en-US" altLang="zh-CN" sz="2400"/>
                <a:t>i&lt;=n</a:t>
              </a:r>
              <a:r>
                <a:rPr lang="zh-CN" altLang="en-US" sz="2400"/>
                <a:t>时</a:t>
              </a: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3200400" y="35052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4030663" y="2895600"/>
              <a:ext cx="12001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a</a:t>
              </a:r>
              <a:r>
                <a:rPr lang="en-US" altLang="zh-CN" sz="2400" baseline="-25000"/>
                <a:t>i</a:t>
              </a:r>
              <a:r>
                <a:rPr lang="en-US" altLang="zh-CN" sz="2400"/>
                <a:t>&gt;max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00400" y="2895600"/>
              <a:ext cx="14478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4572000" y="2895600"/>
              <a:ext cx="1524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3276600" y="3048000"/>
              <a:ext cx="4889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N </a:t>
              </a: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5624513" y="3048000"/>
              <a:ext cx="471487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Y 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3200400" y="4114800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2438400" y="4724400"/>
              <a:ext cx="3657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4792663" y="3632200"/>
              <a:ext cx="1200150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max=a</a:t>
              </a:r>
              <a:r>
                <a:rPr lang="en-US" altLang="zh-CN" sz="2400" baseline="-25000"/>
                <a:t>i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267200" y="4241800"/>
              <a:ext cx="877888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/>
                <a:t>i=i+1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471863" y="4800600"/>
              <a:ext cx="1404937" cy="457200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输出</a:t>
              </a:r>
              <a:r>
                <a:rPr lang="en-US" altLang="zh-CN" sz="2400"/>
                <a:t>max</a:t>
              </a: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610100" y="35052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289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算法的流程图描述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3723456" y="1052736"/>
            <a:ext cx="4953000" cy="5715000"/>
            <a:chOff x="2540000" y="304800"/>
            <a:chExt cx="4953000" cy="5715000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3200400" y="304800"/>
              <a:ext cx="1981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开始 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667000" y="1066800"/>
              <a:ext cx="31242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给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n</a:t>
              </a:r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个元素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~a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n</a:t>
              </a:r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赋值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581400" y="17526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max=a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,i=2</a:t>
              </a:r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3302000" y="2514600"/>
              <a:ext cx="1752600" cy="762000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i&lt;=n 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3302000" y="3505200"/>
              <a:ext cx="1752600" cy="762000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i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&gt;max 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530600" y="45720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max=a</a:t>
              </a:r>
              <a:r>
                <a:rPr lang="en-US" altLang="zh-CN" sz="2000" baseline="-25000">
                  <a:latin typeface="黑体" pitchFamily="49" charset="-122"/>
                  <a:ea typeface="黑体" pitchFamily="49" charset="-122"/>
                </a:rPr>
                <a:t>i</a:t>
              </a:r>
              <a:endParaRPr lang="en-US" altLang="zh-CN" sz="200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530600" y="53340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i=i+1 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4191000" y="7620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4191000" y="15240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191000" y="22098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4140200" y="32766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4140200" y="42672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4140200" y="50292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2540000" y="2362200"/>
              <a:ext cx="1600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2540000" y="2362200"/>
              <a:ext cx="0" cy="3657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2540000" y="6019800"/>
              <a:ext cx="1600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4140200" y="57912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5054600" y="3886200"/>
              <a:ext cx="304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5359400" y="3886200"/>
              <a:ext cx="0" cy="1219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H="1">
              <a:off x="4140200" y="5105400"/>
              <a:ext cx="1219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5054600" y="2895600"/>
              <a:ext cx="1447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5816600" y="3124200"/>
              <a:ext cx="1295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输出</a:t>
              </a:r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max </a:t>
              </a:r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5511800" y="3962400"/>
              <a:ext cx="1981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>
                  <a:latin typeface="黑体" pitchFamily="49" charset="-122"/>
                  <a:ea typeface="黑体" pitchFamily="49" charset="-122"/>
                </a:rPr>
                <a:t>结束 </a:t>
              </a: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6502400" y="28956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6502400" y="35814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886325" y="3502025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N 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5207000" y="2398713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N </a:t>
              </a: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292600" y="3160713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Y 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4292600" y="4151313"/>
              <a:ext cx="438150" cy="39687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>
                  <a:latin typeface="黑体" pitchFamily="49" charset="-122"/>
                  <a:ea typeface="黑体" pitchFamily="49" charset="-122"/>
                </a:rPr>
                <a:t>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02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 算法描述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dirty="0"/>
              <a:t>算法的实现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99" y="980729"/>
            <a:ext cx="6332597" cy="5719765"/>
          </a:xfrm>
          <a:prstGeom prst="rect">
            <a:avLst/>
          </a:prstGeom>
        </p:spPr>
      </p:pic>
      <p:sp>
        <p:nvSpPr>
          <p:cNvPr id="7" name="Freeform 111"/>
          <p:cNvSpPr>
            <a:spLocks noEditPoints="1"/>
          </p:cNvSpPr>
          <p:nvPr/>
        </p:nvSpPr>
        <p:spPr bwMode="auto">
          <a:xfrm>
            <a:off x="268742" y="5984596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3411" y="6011739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Ch1/Ch1-4.cpp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6958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rgbClr val="8FC74D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8FC74D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400" dirty="0"/>
              <a:t>设计和评价一个算法的首要条件</a:t>
            </a:r>
            <a:endParaRPr kumimoji="1" lang="en-US" altLang="zh-CN" sz="2400" dirty="0"/>
          </a:p>
          <a:p>
            <a:r>
              <a:rPr kumimoji="1" lang="zh-CN" altLang="en-US" sz="2400" dirty="0"/>
              <a:t>正确的算法是指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在合理的数据输入下，能够在有限的运行时间内得出准确的结果</a:t>
            </a:r>
            <a:endParaRPr kumimoji="1" lang="en-US" altLang="zh-CN" sz="2000" dirty="0"/>
          </a:p>
          <a:p>
            <a:r>
              <a:rPr kumimoji="1" lang="zh-CN" altLang="en-US" sz="2400" dirty="0"/>
              <a:t>验证算法的正确性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通过测试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理论证明</a:t>
            </a:r>
          </a:p>
        </p:txBody>
      </p:sp>
    </p:spTree>
    <p:extLst>
      <p:ext uri="{BB962C8B-B14F-4D97-AF65-F5344CB8AC3E}">
        <p14:creationId xmlns:p14="http://schemas.microsoft.com/office/powerpoint/2010/main" val="59619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主要内容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331640" y="2708920"/>
            <a:ext cx="6624736" cy="648072"/>
            <a:chOff x="1417600" y="1628800"/>
            <a:chExt cx="6624736" cy="648072"/>
          </a:xfrm>
        </p:grpSpPr>
        <p:sp>
          <p:nvSpPr>
            <p:cNvPr id="4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2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：抽象数据类型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331640" y="1844824"/>
            <a:ext cx="6624736" cy="648072"/>
            <a:chOff x="1417600" y="1628800"/>
            <a:chExt cx="6624736" cy="648072"/>
          </a:xfrm>
        </p:grpSpPr>
        <p:sp>
          <p:nvSpPr>
            <p:cNvPr id="8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1</a:t>
              </a:r>
              <a:r>
                <a:rPr lang="zh-CN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：数据结构的基本概念</a:t>
              </a:r>
              <a:endParaRPr lang="zh-CN" altLang="en-US" sz="24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solidFill>
              <a:srgbClr val="619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326851" y="3573016"/>
            <a:ext cx="6624736" cy="648072"/>
            <a:chOff x="1417600" y="1628800"/>
            <a:chExt cx="6624736" cy="648072"/>
          </a:xfrm>
        </p:grpSpPr>
        <p:sp>
          <p:nvSpPr>
            <p:cNvPr id="11" name="矩形 6"/>
            <p:cNvSpPr/>
            <p:nvPr/>
          </p:nvSpPr>
          <p:spPr>
            <a:xfrm>
              <a:off x="2051720" y="1628800"/>
              <a:ext cx="5990616" cy="648072"/>
            </a:xfrm>
            <a:custGeom>
              <a:avLst/>
              <a:gdLst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736304 w 2736304"/>
                <a:gd name="connsiteY2" fmla="*/ 864096 h 864096"/>
                <a:gd name="connsiteX3" fmla="*/ 0 w 2736304"/>
                <a:gd name="connsiteY3" fmla="*/ 864096 h 864096"/>
                <a:gd name="connsiteX4" fmla="*/ 0 w 2736304"/>
                <a:gd name="connsiteY4" fmla="*/ 0 h 864096"/>
                <a:gd name="connsiteX0" fmla="*/ 0 w 2762515"/>
                <a:gd name="connsiteY0" fmla="*/ 27856 h 891952"/>
                <a:gd name="connsiteX1" fmla="*/ 2736304 w 2762515"/>
                <a:gd name="connsiteY1" fmla="*/ 27856 h 891952"/>
                <a:gd name="connsiteX2" fmla="*/ 2762515 w 2762515"/>
                <a:gd name="connsiteY2" fmla="*/ 0 h 891952"/>
                <a:gd name="connsiteX3" fmla="*/ 2736304 w 2762515"/>
                <a:gd name="connsiteY3" fmla="*/ 891952 h 891952"/>
                <a:gd name="connsiteX4" fmla="*/ 0 w 2762515"/>
                <a:gd name="connsiteY4" fmla="*/ 891952 h 891952"/>
                <a:gd name="connsiteX5" fmla="*/ 0 w 2762515"/>
                <a:gd name="connsiteY5" fmla="*/ 27856 h 891952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393059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  <a:gd name="connsiteX0" fmla="*/ 0 w 2736304"/>
                <a:gd name="connsiteY0" fmla="*/ 0 h 864096"/>
                <a:gd name="connsiteX1" fmla="*/ 2736304 w 2736304"/>
                <a:gd name="connsiteY1" fmla="*/ 0 h 864096"/>
                <a:gd name="connsiteX2" fmla="*/ 2544800 w 2736304"/>
                <a:gd name="connsiteY2" fmla="*/ 465631 h 864096"/>
                <a:gd name="connsiteX3" fmla="*/ 2736304 w 2736304"/>
                <a:gd name="connsiteY3" fmla="*/ 864096 h 864096"/>
                <a:gd name="connsiteX4" fmla="*/ 0 w 2736304"/>
                <a:gd name="connsiteY4" fmla="*/ 864096 h 864096"/>
                <a:gd name="connsiteX5" fmla="*/ 0 w 2736304"/>
                <a:gd name="connsiteY5" fmla="*/ 0 h 86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6304" h="864096">
                  <a:moveTo>
                    <a:pt x="0" y="0"/>
                  </a:moveTo>
                  <a:lnTo>
                    <a:pt x="2736304" y="0"/>
                  </a:lnTo>
                  <a:lnTo>
                    <a:pt x="2544800" y="465631"/>
                  </a:lnTo>
                  <a:lnTo>
                    <a:pt x="2736304" y="864096"/>
                  </a:lnTo>
                  <a:lnTo>
                    <a:pt x="0" y="86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  知识点</a:t>
              </a:r>
              <a:r>
                <a:rPr lang="en-US" altLang="zh-CN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3</a:t>
              </a:r>
              <a:r>
                <a:rPr lang="zh-CN" altLang="en-US" sz="24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：算法描述及其性能分析</a:t>
              </a:r>
            </a:p>
          </p:txBody>
        </p:sp>
        <p:sp>
          <p:nvSpPr>
            <p:cNvPr id="12" name="矩形 4"/>
            <p:cNvSpPr/>
            <p:nvPr/>
          </p:nvSpPr>
          <p:spPr>
            <a:xfrm>
              <a:off x="1417600" y="1628800"/>
              <a:ext cx="796316" cy="648072"/>
            </a:xfrm>
            <a:custGeom>
              <a:avLst/>
              <a:gdLst/>
              <a:ahLst/>
              <a:cxnLst/>
              <a:rect l="l" t="t" r="r" b="b"/>
              <a:pathLst>
                <a:path w="796316" h="864096">
                  <a:moveTo>
                    <a:pt x="0" y="0"/>
                  </a:moveTo>
                  <a:lnTo>
                    <a:pt x="648072" y="0"/>
                  </a:lnTo>
                  <a:lnTo>
                    <a:pt x="648072" y="328277"/>
                  </a:lnTo>
                  <a:lnTo>
                    <a:pt x="796316" y="432048"/>
                  </a:lnTo>
                  <a:lnTo>
                    <a:pt x="648072" y="535818"/>
                  </a:lnTo>
                  <a:lnTo>
                    <a:pt x="648072" y="864096"/>
                  </a:lnTo>
                  <a:lnTo>
                    <a:pt x="0" y="86409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rgbClr val="0FB493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0FB493"/>
            </a:solidFill>
          </a:ln>
        </p:spPr>
        <p:txBody>
          <a:bodyPr>
            <a:noAutofit/>
          </a:bodyPr>
          <a:lstStyle/>
          <a:p>
            <a:r>
              <a:rPr kumimoji="1" lang="zh-CN" altLang="en-US" sz="2400" dirty="0"/>
              <a:t>算法对不合理（不正确、非法、错误等）数据输入的反应和处理能力</a:t>
            </a:r>
            <a:endParaRPr kumimoji="1" lang="en-US" altLang="zh-CN" sz="2400" dirty="0"/>
          </a:p>
          <a:p>
            <a:r>
              <a:rPr kumimoji="1" lang="zh-CN" altLang="en-US" sz="2400" dirty="0"/>
              <a:t>好的算法应该能够识别错误数据并进行相应的处理</a:t>
            </a:r>
            <a:endParaRPr kumimoji="1" lang="en-US" altLang="zh-CN" sz="2400" dirty="0"/>
          </a:p>
          <a:p>
            <a:r>
              <a:rPr kumimoji="1" lang="zh-CN" altLang="en-US" sz="2400" dirty="0"/>
              <a:t>对错误数据的处理一般包括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打印错误信息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调用错误处理程序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返回标识错误的特定信息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终止程序运行</a:t>
            </a:r>
          </a:p>
        </p:txBody>
      </p:sp>
    </p:spTree>
    <p:extLst>
      <p:ext uri="{BB962C8B-B14F-4D97-AF65-F5344CB8AC3E}">
        <p14:creationId xmlns:p14="http://schemas.microsoft.com/office/powerpoint/2010/main" val="278639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rgbClr val="01BAF8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01BAF8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800" dirty="0"/>
              <a:t>算法供人们阅读的容易程度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标识符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设计模式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注释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文档</a:t>
            </a:r>
          </a:p>
        </p:txBody>
      </p:sp>
    </p:spTree>
    <p:extLst>
      <p:ext uri="{BB962C8B-B14F-4D97-AF65-F5344CB8AC3E}">
        <p14:creationId xmlns:p14="http://schemas.microsoft.com/office/powerpoint/2010/main" val="1131142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6" name="圆角矩形 6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70" name="圆角矩形 6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75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4320000"/>
          </a:xfrm>
          <a:ln>
            <a:solidFill>
              <a:srgbClr val="FFC001"/>
            </a:solidFill>
          </a:ln>
        </p:spPr>
        <p:txBody>
          <a:bodyPr>
            <a:noAutofit/>
          </a:bodyPr>
          <a:lstStyle/>
          <a:p>
            <a:r>
              <a:rPr kumimoji="1" lang="zh-CN" altLang="en-US" sz="2800" dirty="0"/>
              <a:t>算法运行时间的</a:t>
            </a:r>
            <a:r>
              <a:rPr kumimoji="1" lang="zh-CN" altLang="en-US" sz="2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相对</a:t>
            </a:r>
            <a:r>
              <a:rPr kumimoji="1" lang="zh-CN" altLang="en-US" sz="2800" dirty="0"/>
              <a:t>度量</a:t>
            </a:r>
            <a:endParaRPr kumimoji="1" lang="en-US" altLang="zh-CN" sz="2800" dirty="0"/>
          </a:p>
          <a:p>
            <a:r>
              <a:rPr kumimoji="1" lang="zh-CN" altLang="en-US" sz="2800" dirty="0"/>
              <a:t>也称时间复杂性、计算复杂度</a:t>
            </a:r>
            <a:endParaRPr kumimoji="1" lang="en-US" altLang="zh-CN" sz="2800" dirty="0"/>
          </a:p>
          <a:p>
            <a:r>
              <a:rPr kumimoji="1" lang="zh-CN" altLang="en-US" sz="2800" dirty="0"/>
              <a:t>是算法有效性的度量之一</a:t>
            </a:r>
            <a:endParaRPr kumimoji="1" lang="en-US" altLang="zh-CN" sz="2800" dirty="0"/>
          </a:p>
          <a:p>
            <a:r>
              <a:rPr kumimoji="1" lang="zh-CN" altLang="en-US" sz="2800" dirty="0"/>
              <a:t>算法的运行时间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从开始到结束所花费的时间长短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97799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solidFill>
            <a:srgbClr val="FFC001"/>
          </a:solidFill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FFC001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800" dirty="0"/>
              <a:t>度量程序执行时间的方法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事后统计</a:t>
            </a:r>
            <a:endParaRPr kumimoji="1" lang="en-US" altLang="zh-CN" sz="2400" dirty="0"/>
          </a:p>
          <a:p>
            <a:pPr lvl="2"/>
            <a:r>
              <a:rPr kumimoji="1" lang="zh-CN" altLang="en-US" sz="2000" dirty="0"/>
              <a:t>编写程序 → 生成测试数据 → 上机运行 → 比较执行效率</a:t>
            </a:r>
            <a:endParaRPr kumimoji="1" lang="en-US" altLang="zh-CN" sz="2000" dirty="0"/>
          </a:p>
          <a:p>
            <a:pPr lvl="1"/>
            <a:r>
              <a:rPr kumimoji="1" lang="zh-CN" altLang="en-US" sz="2400" dirty="0"/>
              <a:t>事前分析估计</a:t>
            </a:r>
            <a:endParaRPr kumimoji="1" lang="en-US" altLang="zh-CN" sz="2400" dirty="0"/>
          </a:p>
          <a:p>
            <a:pPr lvl="2"/>
            <a:r>
              <a:rPr kumimoji="1" lang="zh-CN" altLang="en-US" sz="2000" dirty="0"/>
              <a:t>把算法的执行时间（或者运行工作量）看作问题规模（通常用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表示）的函数</a:t>
            </a:r>
            <a:endParaRPr kumimoji="1" lang="en-US" altLang="zh-CN" sz="2000" dirty="0"/>
          </a:p>
          <a:p>
            <a:pPr lvl="2"/>
            <a:r>
              <a:rPr kumimoji="1" lang="zh-CN" altLang="en-US" sz="2000" dirty="0"/>
              <a:t>以算法中</a:t>
            </a:r>
            <a:r>
              <a:rPr kumimoji="1" lang="zh-CN" altLang="en-US" sz="20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基本操作</a:t>
            </a:r>
            <a:r>
              <a:rPr kumimoji="1" lang="zh-CN" altLang="en-US" sz="2000" dirty="0"/>
              <a:t>执行的次数作为算法的时间度量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11453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算法运行时间的事后统计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1-1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算法的运行时间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43608" y="1377345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1~n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的累加求和</a:t>
            </a:r>
          </a:p>
        </p:txBody>
      </p:sp>
      <p:sp>
        <p:nvSpPr>
          <p:cNvPr id="10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Ch1/Ch1-5.cpp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6" y="1948711"/>
            <a:ext cx="4393726" cy="4100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946" y="1333094"/>
            <a:ext cx="4031174" cy="533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62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/>
              <a:t>影响运行时间的因素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机器执行指令是速度</a:t>
            </a:r>
          </a:p>
          <a:p>
            <a:pPr lvl="1"/>
            <a:r>
              <a:rPr kumimoji="1" lang="zh-CN" altLang="en-US" sz="2400" dirty="0"/>
              <a:t>编译程序产生的机器代码的质量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实现语言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算法自身的设计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问题的规模</a:t>
            </a:r>
            <a:endParaRPr kumimoji="1" lang="en-US" altLang="zh-CN" sz="2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6047408" y="3007846"/>
            <a:ext cx="2659880" cy="472118"/>
            <a:chOff x="6084168" y="2780701"/>
            <a:chExt cx="2659880" cy="472118"/>
          </a:xfrm>
        </p:grpSpPr>
        <p:sp>
          <p:nvSpPr>
            <p:cNvPr id="7" name="文本框 6"/>
            <p:cNvSpPr txBox="1"/>
            <p:nvPr/>
          </p:nvSpPr>
          <p:spPr>
            <a:xfrm>
              <a:off x="6493426" y="2816705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与时间复杂度有关</a:t>
              </a:r>
            </a:p>
          </p:txBody>
        </p:sp>
        <p:sp>
          <p:nvSpPr>
            <p:cNvPr id="8" name="右大括号 7"/>
            <p:cNvSpPr/>
            <p:nvPr/>
          </p:nvSpPr>
          <p:spPr>
            <a:xfrm>
              <a:off x="6084168" y="2780701"/>
              <a:ext cx="189735" cy="472118"/>
            </a:xfrm>
            <a:prstGeom prst="rightBrace">
              <a:avLst/>
            </a:prstGeom>
            <a:ln>
              <a:solidFill>
                <a:srgbClr val="FFC00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012160" y="2409581"/>
            <a:ext cx="2725960" cy="400110"/>
            <a:chOff x="6012160" y="3460938"/>
            <a:chExt cx="2725960" cy="400110"/>
          </a:xfrm>
        </p:grpSpPr>
        <p:sp>
          <p:nvSpPr>
            <p:cNvPr id="10" name="文本框 9"/>
            <p:cNvSpPr txBox="1"/>
            <p:nvPr/>
          </p:nvSpPr>
          <p:spPr>
            <a:xfrm>
              <a:off x="6487498" y="3460938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与程序语言有关</a:t>
              </a:r>
            </a:p>
          </p:txBody>
        </p:sp>
        <p:sp>
          <p:nvSpPr>
            <p:cNvPr id="11" name="虚尾箭头 10"/>
            <p:cNvSpPr/>
            <p:nvPr/>
          </p:nvSpPr>
          <p:spPr>
            <a:xfrm>
              <a:off x="6012160" y="3517338"/>
              <a:ext cx="261743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6016612" y="1970010"/>
            <a:ext cx="2726824" cy="400110"/>
            <a:chOff x="6012160" y="3892986"/>
            <a:chExt cx="2726824" cy="400110"/>
          </a:xfrm>
        </p:grpSpPr>
        <p:sp>
          <p:nvSpPr>
            <p:cNvPr id="13" name="文本框 12"/>
            <p:cNvSpPr txBox="1"/>
            <p:nvPr/>
          </p:nvSpPr>
          <p:spPr>
            <a:xfrm>
              <a:off x="6488362" y="3892986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与编译器有关</a:t>
              </a:r>
            </a:p>
          </p:txBody>
        </p:sp>
        <p:sp>
          <p:nvSpPr>
            <p:cNvPr id="14" name="虚尾箭头 13"/>
            <p:cNvSpPr/>
            <p:nvPr/>
          </p:nvSpPr>
          <p:spPr>
            <a:xfrm>
              <a:off x="6012160" y="3949386"/>
              <a:ext cx="261743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6000140" y="1523950"/>
            <a:ext cx="2704429" cy="400110"/>
            <a:chOff x="6033691" y="4325034"/>
            <a:chExt cx="2704429" cy="400110"/>
          </a:xfrm>
        </p:grpSpPr>
        <p:sp>
          <p:nvSpPr>
            <p:cNvPr id="16" name="文本框 15"/>
            <p:cNvSpPr txBox="1"/>
            <p:nvPr/>
          </p:nvSpPr>
          <p:spPr>
            <a:xfrm>
              <a:off x="6487498" y="4325034"/>
              <a:ext cx="2250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Microsoft YaHei" charset="-122"/>
                  <a:ea typeface="Microsoft YaHei" charset="-122"/>
                  <a:cs typeface="Microsoft YaHei" charset="-122"/>
                </a:rPr>
                <a:t>与硬件性能有关</a:t>
              </a:r>
            </a:p>
          </p:txBody>
        </p:sp>
        <p:sp>
          <p:nvSpPr>
            <p:cNvPr id="17" name="虚尾箭头 16"/>
            <p:cNvSpPr/>
            <p:nvPr/>
          </p:nvSpPr>
          <p:spPr>
            <a:xfrm>
              <a:off x="6033691" y="4382878"/>
              <a:ext cx="261743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" name="Rectangle 66"/>
          <p:cNvSpPr/>
          <p:nvPr/>
        </p:nvSpPr>
        <p:spPr>
          <a:xfrm rot="16200000">
            <a:off x="4146258" y="-1650922"/>
            <a:ext cx="1355118" cy="7581955"/>
          </a:xfrm>
          <a:prstGeom prst="rect">
            <a:avLst/>
          </a:prstGeom>
          <a:solidFill>
            <a:srgbClr val="E2E8F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en-US" sz="1867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8704" y="4784240"/>
            <a:ext cx="8149786" cy="12370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若一个问题的规模为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，即表示待处理的数据中包含有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个元素，则算法的时间复杂度通常是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的一个函数，记为</a:t>
            </a:r>
            <a:r>
              <a:rPr kumimoji="1"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f(n)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8704" y="3957107"/>
            <a:ext cx="8149786" cy="6627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用算法中包含的简单操作的次数来衡量算法的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运行时间性能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93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1-2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累加求和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43608" y="1377345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个数的累加求和，分析时间复杂度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4277272" y="1943037"/>
            <a:ext cx="4953000" cy="285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赋值：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s=0;		//1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赋值：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=0;		//1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判断：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&lt;n;		//n+1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求和：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s+=b[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];		//n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求和：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=i+1;		//n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循环体跳转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		//n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return r;		//1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168199" y="5428351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>
                    <a:solidFill>
                      <a:schemeClr val="tx1"/>
                    </a:solidFill>
                    <a:ea typeface="Microsoft YaHei" charset="-122"/>
                    <a:cs typeface="Microsoft YaHei" charset="-122"/>
                  </a:rPr>
                  <a:t>时间复杂度</a:t>
                </a:r>
                <a14:m>
                  <m:oMath xmlns:m="http://schemas.openxmlformats.org/officeDocument/2006/math">
                    <m:r>
                      <a:rPr kumimoji="1" lang="zh-CN" altLang="en-US" sz="2400" b="0" i="0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：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=4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+4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99" y="5428351"/>
                <a:ext cx="6768752" cy="504056"/>
              </a:xfrm>
              <a:prstGeom prst="rect">
                <a:avLst/>
              </a:prstGeom>
              <a:blipFill rotWithShape="0">
                <a:blip r:embed="rId2"/>
                <a:stretch>
                  <a:fillRect t="-820"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88840"/>
            <a:ext cx="4064000" cy="2527300"/>
          </a:xfrm>
          <a:prstGeom prst="rect">
            <a:avLst/>
          </a:prstGeom>
        </p:spPr>
      </p:pic>
      <p:sp>
        <p:nvSpPr>
          <p:cNvPr id="30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Ch1/Ch1-5.cpp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2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F079C5-50E7-4B4E-9E45-B1428545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922"/>
            <a:ext cx="9144000" cy="26441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1-3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矩阵相加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43608" y="1377345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求矩阵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a[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n,n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b[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n,n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的和存入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c[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n,n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中，分析时间复杂度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168199" y="5517232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>
                    <a:solidFill>
                      <a:schemeClr val="tx1"/>
                    </a:solidFill>
                    <a:ea typeface="Microsoft YaHei" charset="-122"/>
                    <a:cs typeface="Microsoft YaHei" charset="-122"/>
                  </a:rPr>
                  <a:t>时间复杂度：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=4</m:t>
                    </m:r>
                    <m:sSup>
                      <m:sSupPr>
                        <m:ctrlP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i="1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+5</m:t>
                    </m:r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kumimoji="1" lang="en-US" altLang="zh-CN" sz="2400" i="1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+2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99" y="5517232"/>
                <a:ext cx="6768752" cy="5040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Ch1/Ch1-6.cpp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3851920" y="1895980"/>
            <a:ext cx="5162328" cy="333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赋值：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=0;			//1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判断：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;			//n+1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求和：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=i+1;	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赋值：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=0;	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*1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判断：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&lt;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;	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*(n+1)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求和：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=j+1;	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求和：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]=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]+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][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j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];	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        内层跳转：			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*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  <a:p>
            <a:pPr>
              <a:lnSpc>
                <a:spcPct val="130000"/>
              </a:lnSpc>
            </a:pP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外层跳转：			</a:t>
            </a:r>
            <a:r>
              <a:rPr lang="mr-IN" altLang="zh-CN" dirty="0">
                <a:latin typeface="Microsoft YaHei" charset="-122"/>
                <a:ea typeface="Microsoft YaHei" charset="-122"/>
                <a:cs typeface="Microsoft YaHei" charset="-122"/>
              </a:rPr>
              <a:t>//</a:t>
            </a:r>
            <a:r>
              <a:rPr lang="mr-IN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mr-IN" dirty="0">
                <a:latin typeface="Microsoft YaHei" charset="-122"/>
                <a:ea typeface="Microsoft YaHei" charset="-122"/>
                <a:cs typeface="Microsoft YaHei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46193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C26821-D7D4-4941-A6E6-264F92F0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9" y="1819919"/>
            <a:ext cx="4753291" cy="44393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" name="Rounded Rectangle 6"/>
          <p:cNvSpPr/>
          <p:nvPr/>
        </p:nvSpPr>
        <p:spPr>
          <a:xfrm>
            <a:off x="179512" y="1052736"/>
            <a:ext cx="57358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例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43608" y="964527"/>
            <a:ext cx="806489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1-4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 简单选择排序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899592" y="1052736"/>
            <a:ext cx="0" cy="8225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43608" y="1377345"/>
            <a:ext cx="8064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求长度为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的数组进行排序，分析时间复杂度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7"/>
              <p:cNvSpPr txBox="1">
                <a:spLocks noChangeArrowheads="1"/>
              </p:cNvSpPr>
              <p:nvPr/>
            </p:nvSpPr>
            <p:spPr bwMode="auto">
              <a:xfrm>
                <a:off x="2443357" y="1861381"/>
                <a:ext cx="6521131" cy="442537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=0;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判断：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&lt;n-1;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k=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j=i+1;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判断：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j&lt;n;		//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−2</m:t>
                        </m:r>
                      </m:sup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+2)(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−1)/2</m:t>
                        </m:r>
                      </m:e>
                    </m:nary>
                  </m:oMath>
                </a14:m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 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判断：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if(b[j]&lt;b[k]) k=j	//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CN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=0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−2</m:t>
                        </m:r>
                      </m:sup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−1)/2</m:t>
                        </m:r>
                      </m:e>
                    </m:nary>
                  </m:oMath>
                </a14:m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求和：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j=j+1;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n(n-1)/2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内层跳转：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		// n(n-1)/2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x=b[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];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b[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]=b[k];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赋值：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b[k]=x;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求和：</a:t>
                </a:r>
                <a:r>
                  <a:rPr lang="en-US" altLang="zh-CN" dirty="0" err="1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=i+1;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外层跳转：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		//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n-1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次</a:t>
                </a:r>
              </a:p>
            </p:txBody>
          </p:sp>
        </mc:Choice>
        <mc:Fallback xmlns="">
          <p:sp>
            <p:nvSpPr>
              <p:cNvPr id="2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43357" y="1861381"/>
                <a:ext cx="6521131" cy="44253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547664" y="5356010"/>
                <a:ext cx="6768752" cy="504056"/>
              </a:xfrm>
              <a:prstGeom prst="rect">
                <a:avLst/>
              </a:prstGeom>
              <a:solidFill>
                <a:srgbClr val="89C700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2400" dirty="0">
                    <a:solidFill>
                      <a:schemeClr val="tx1"/>
                    </a:solidFill>
                    <a:ea typeface="Microsoft YaHei" charset="-122"/>
                    <a:cs typeface="Microsoft YaHei" charset="-122"/>
                  </a:rPr>
                  <a:t>时间复杂度：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=2</m:t>
                    </m:r>
                    <m:sSup>
                      <m:sSup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+7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−7</m:t>
                    </m:r>
                  </m:oMath>
                </a14:m>
                <a:endPara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356010"/>
                <a:ext cx="6768752" cy="504056"/>
              </a:xfrm>
              <a:prstGeom prst="rect">
                <a:avLst/>
              </a:prstGeom>
              <a:blipFill rotWithShape="0">
                <a:blip r:embed="rId4"/>
                <a:stretch>
                  <a:fillRect t="-813"/>
                </a:stretch>
              </a:blip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1"/>
          <p:cNvSpPr>
            <a:spLocks noEditPoints="1"/>
          </p:cNvSpPr>
          <p:nvPr/>
        </p:nvSpPr>
        <p:spPr bwMode="auto">
          <a:xfrm>
            <a:off x="453206" y="6245741"/>
            <a:ext cx="420611" cy="423619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rgbClr val="8FC74D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srgbClr val="8FC74D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7875" y="62728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Ch1/Ch1-7.cpp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60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Freeform 31"/>
          <p:cNvSpPr>
            <a:spLocks/>
          </p:cNvSpPr>
          <p:nvPr/>
        </p:nvSpPr>
        <p:spPr bwMode="auto">
          <a:xfrm>
            <a:off x="315581" y="1196752"/>
            <a:ext cx="387561" cy="398498"/>
          </a:xfrm>
          <a:custGeom>
            <a:avLst/>
            <a:gdLst>
              <a:gd name="T0" fmla="*/ 191 w 240"/>
              <a:gd name="T1" fmla="*/ 0 h 247"/>
              <a:gd name="T2" fmla="*/ 49 w 240"/>
              <a:gd name="T3" fmla="*/ 0 h 247"/>
              <a:gd name="T4" fmla="*/ 0 w 240"/>
              <a:gd name="T5" fmla="*/ 49 h 247"/>
              <a:gd name="T6" fmla="*/ 0 w 240"/>
              <a:gd name="T7" fmla="*/ 129 h 247"/>
              <a:gd name="T8" fmla="*/ 49 w 240"/>
              <a:gd name="T9" fmla="*/ 178 h 247"/>
              <a:gd name="T10" fmla="*/ 57 w 240"/>
              <a:gd name="T11" fmla="*/ 178 h 247"/>
              <a:gd name="T12" fmla="*/ 32 w 240"/>
              <a:gd name="T13" fmla="*/ 245 h 247"/>
              <a:gd name="T14" fmla="*/ 121 w 240"/>
              <a:gd name="T15" fmla="*/ 178 h 247"/>
              <a:gd name="T16" fmla="*/ 191 w 240"/>
              <a:gd name="T17" fmla="*/ 178 h 247"/>
              <a:gd name="T18" fmla="*/ 240 w 240"/>
              <a:gd name="T19" fmla="*/ 129 h 247"/>
              <a:gd name="T20" fmla="*/ 240 w 240"/>
              <a:gd name="T21" fmla="*/ 49 h 247"/>
              <a:gd name="T22" fmla="*/ 191 w 240"/>
              <a:gd name="T23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" h="247">
                <a:moveTo>
                  <a:pt x="191" y="0"/>
                </a:moveTo>
                <a:cubicBezTo>
                  <a:pt x="49" y="0"/>
                  <a:pt x="49" y="0"/>
                  <a:pt x="49" y="0"/>
                </a:cubicBezTo>
                <a:cubicBezTo>
                  <a:pt x="22" y="0"/>
                  <a:pt x="0" y="22"/>
                  <a:pt x="0" y="4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56"/>
                  <a:pt x="22" y="178"/>
                  <a:pt x="49" y="178"/>
                </a:cubicBezTo>
                <a:cubicBezTo>
                  <a:pt x="57" y="178"/>
                  <a:pt x="57" y="178"/>
                  <a:pt x="57" y="178"/>
                </a:cubicBezTo>
                <a:cubicBezTo>
                  <a:pt x="49" y="198"/>
                  <a:pt x="31" y="247"/>
                  <a:pt x="32" y="245"/>
                </a:cubicBezTo>
                <a:cubicBezTo>
                  <a:pt x="32" y="244"/>
                  <a:pt x="97" y="196"/>
                  <a:pt x="121" y="178"/>
                </a:cubicBezTo>
                <a:cubicBezTo>
                  <a:pt x="191" y="178"/>
                  <a:pt x="191" y="178"/>
                  <a:pt x="191" y="178"/>
                </a:cubicBezTo>
                <a:cubicBezTo>
                  <a:pt x="218" y="178"/>
                  <a:pt x="240" y="156"/>
                  <a:pt x="240" y="129"/>
                </a:cubicBezTo>
                <a:cubicBezTo>
                  <a:pt x="240" y="49"/>
                  <a:pt x="240" y="49"/>
                  <a:pt x="240" y="49"/>
                </a:cubicBezTo>
                <a:cubicBezTo>
                  <a:pt x="240" y="22"/>
                  <a:pt x="218" y="0"/>
                  <a:pt x="191" y="0"/>
                </a:cubicBezTo>
                <a:close/>
              </a:path>
            </a:pathLst>
          </a:custGeom>
          <a:solidFill>
            <a:srgbClr val="F71903"/>
          </a:solidFill>
          <a:ln>
            <a:noFill/>
          </a:ln>
          <a:extLst/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5" name="Freeform 32"/>
          <p:cNvSpPr>
            <a:spLocks/>
          </p:cNvSpPr>
          <p:nvPr/>
        </p:nvSpPr>
        <p:spPr bwMode="auto">
          <a:xfrm>
            <a:off x="586942" y="1161209"/>
            <a:ext cx="279563" cy="326044"/>
          </a:xfrm>
          <a:custGeom>
            <a:avLst/>
            <a:gdLst>
              <a:gd name="T0" fmla="*/ 133 w 173"/>
              <a:gd name="T1" fmla="*/ 0 h 202"/>
              <a:gd name="T2" fmla="*/ 18 w 173"/>
              <a:gd name="T3" fmla="*/ 0 h 202"/>
              <a:gd name="T4" fmla="*/ 0 w 173"/>
              <a:gd name="T5" fmla="*/ 5 h 202"/>
              <a:gd name="T6" fmla="*/ 33 w 173"/>
              <a:gd name="T7" fmla="*/ 5 h 202"/>
              <a:gd name="T8" fmla="*/ 89 w 173"/>
              <a:gd name="T9" fmla="*/ 61 h 202"/>
              <a:gd name="T10" fmla="*/ 89 w 173"/>
              <a:gd name="T11" fmla="*/ 151 h 202"/>
              <a:gd name="T12" fmla="*/ 89 w 173"/>
              <a:gd name="T13" fmla="*/ 156 h 202"/>
              <a:gd name="T14" fmla="*/ 148 w 173"/>
              <a:gd name="T15" fmla="*/ 201 h 202"/>
              <a:gd name="T16" fmla="*/ 127 w 173"/>
              <a:gd name="T17" fmla="*/ 145 h 202"/>
              <a:gd name="T18" fmla="*/ 133 w 173"/>
              <a:gd name="T19" fmla="*/ 145 h 202"/>
              <a:gd name="T20" fmla="*/ 173 w 173"/>
              <a:gd name="T21" fmla="*/ 105 h 202"/>
              <a:gd name="T22" fmla="*/ 173 w 173"/>
              <a:gd name="T23" fmla="*/ 41 h 202"/>
              <a:gd name="T24" fmla="*/ 133 w 173"/>
              <a:gd name="T25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3" h="202">
                <a:moveTo>
                  <a:pt x="133" y="0"/>
                </a:moveTo>
                <a:cubicBezTo>
                  <a:pt x="18" y="0"/>
                  <a:pt x="18" y="0"/>
                  <a:pt x="18" y="0"/>
                </a:cubicBezTo>
                <a:cubicBezTo>
                  <a:pt x="11" y="0"/>
                  <a:pt x="5" y="2"/>
                  <a:pt x="0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64" y="5"/>
                  <a:pt x="89" y="30"/>
                  <a:pt x="89" y="61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89" y="153"/>
                  <a:pt x="89" y="154"/>
                  <a:pt x="89" y="156"/>
                </a:cubicBezTo>
                <a:cubicBezTo>
                  <a:pt x="113" y="174"/>
                  <a:pt x="148" y="200"/>
                  <a:pt x="148" y="201"/>
                </a:cubicBezTo>
                <a:cubicBezTo>
                  <a:pt x="148" y="202"/>
                  <a:pt x="133" y="162"/>
                  <a:pt x="127" y="145"/>
                </a:cubicBezTo>
                <a:cubicBezTo>
                  <a:pt x="133" y="145"/>
                  <a:pt x="133" y="145"/>
                  <a:pt x="133" y="145"/>
                </a:cubicBezTo>
                <a:cubicBezTo>
                  <a:pt x="155" y="145"/>
                  <a:pt x="173" y="127"/>
                  <a:pt x="173" y="105"/>
                </a:cubicBezTo>
                <a:cubicBezTo>
                  <a:pt x="173" y="41"/>
                  <a:pt x="173" y="41"/>
                  <a:pt x="173" y="41"/>
                </a:cubicBezTo>
                <a:cubicBezTo>
                  <a:pt x="173" y="18"/>
                  <a:pt x="155" y="0"/>
                  <a:pt x="133" y="0"/>
                </a:cubicBezTo>
                <a:close/>
              </a:path>
            </a:pathLst>
          </a:custGeom>
          <a:solidFill>
            <a:srgbClr val="F71903"/>
          </a:solidFill>
          <a:ln>
            <a:noFill/>
          </a:ln>
          <a:extLst/>
        </p:spPr>
        <p:txBody>
          <a:bodyPr vert="horz" wrap="square" lIns="162560" tIns="81280" rIns="162560" bIns="8128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74503" y="997888"/>
                <a:ext cx="8064896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没有必要精确计算出算法的时间复杂度，只要大致计算出相应的数量级即可</a:t>
                </a:r>
                <a:endPara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把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表示成数量级的形式为：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𝑂</m:t>
                    </m:r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)</m:t>
                    </m:r>
                  </m:oMath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03" y="997888"/>
                <a:ext cx="8064896" cy="1421928"/>
              </a:xfrm>
              <a:prstGeom prst="rect">
                <a:avLst/>
              </a:prstGeom>
              <a:blipFill rotWithShape="0">
                <a:blip r:embed="rId2"/>
                <a:stretch>
                  <a:fillRect l="-1209" t="-858" b="-6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326468" y="2420888"/>
                <a:ext cx="310151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=4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+4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68" y="2420888"/>
                <a:ext cx="3101516" cy="5355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26468" y="2903420"/>
                <a:ext cx="310151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=4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+5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+2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68" y="2903420"/>
                <a:ext cx="3101516" cy="5355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326468" y="3397525"/>
                <a:ext cx="310151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=2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+7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−7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68" y="3397525"/>
                <a:ext cx="3101516" cy="5355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虚尾箭头 24"/>
          <p:cNvSpPr/>
          <p:nvPr/>
        </p:nvSpPr>
        <p:spPr>
          <a:xfrm>
            <a:off x="4499992" y="2544998"/>
            <a:ext cx="504056" cy="287310"/>
          </a:xfrm>
          <a:prstGeom prst="stripedRightArrow">
            <a:avLst>
              <a:gd name="adj1" fmla="val 50671"/>
              <a:gd name="adj2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292080" y="2420888"/>
                <a:ext cx="1152128" cy="537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𝑂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420888"/>
                <a:ext cx="1152128" cy="5370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292080" y="2924944"/>
                <a:ext cx="1152128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𝑂</m:t>
                      </m:r>
                      <m:d>
                        <m:dPr>
                          <m:ctrlPr>
                            <a:rPr lang="mr-IN" altLang="zh-CN" sz="2400" b="0" i="1" smtClean="0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2400" b="0" i="1" smtClean="0">
                                  <a:latin typeface="Cambria Math" panose="02040503050406030204" pitchFamily="18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924944"/>
                <a:ext cx="1152128" cy="5355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292080" y="3397525"/>
                <a:ext cx="1152128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𝑂</m:t>
                      </m:r>
                      <m:d>
                        <m:dPr>
                          <m:ctrlPr>
                            <a:rPr lang="mr-IN" altLang="zh-CN" sz="2400" i="1">
                              <a:latin typeface="Cambria Math" panose="02040503050406030204" pitchFamily="18" charset="0"/>
                              <a:ea typeface="Microsoft YaHei" charset="-122"/>
                              <a:cs typeface="Microsoft YaHei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mr-IN" altLang="zh-CN" sz="2400" i="1">
                                  <a:latin typeface="Cambria Math" panose="02040503050406030204" pitchFamily="18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3397525"/>
                <a:ext cx="1152128" cy="5355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虚尾箭头 31"/>
          <p:cNvSpPr/>
          <p:nvPr/>
        </p:nvSpPr>
        <p:spPr>
          <a:xfrm>
            <a:off x="4499992" y="3049054"/>
            <a:ext cx="504056" cy="287310"/>
          </a:xfrm>
          <a:prstGeom prst="stripedRightArrow">
            <a:avLst>
              <a:gd name="adj1" fmla="val 50671"/>
              <a:gd name="adj2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虚尾箭头 32"/>
          <p:cNvSpPr/>
          <p:nvPr/>
        </p:nvSpPr>
        <p:spPr>
          <a:xfrm>
            <a:off x="4499992" y="3543550"/>
            <a:ext cx="504056" cy="287310"/>
          </a:xfrm>
          <a:prstGeom prst="stripedRightArrow">
            <a:avLst>
              <a:gd name="adj1" fmla="val 50671"/>
              <a:gd name="adj2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80171" y="4140242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采用数量级形式表示时间复杂度后， 只需要分析影响一个算法时间复杂度的主要部分即可，不必对每一步都进行详细的分析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Blip>
                <a:blip r:embed="rId9"/>
              </a:buBlip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循环体的循环次数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Blip>
                <a:blip r:embed="rId9"/>
              </a:buBlip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递归函数的调用次数</a:t>
            </a:r>
          </a:p>
        </p:txBody>
      </p:sp>
      <p:sp>
        <p:nvSpPr>
          <p:cNvPr id="35" name="Freeform 32"/>
          <p:cNvSpPr>
            <a:spLocks noEditPoints="1"/>
          </p:cNvSpPr>
          <p:nvPr/>
        </p:nvSpPr>
        <p:spPr bwMode="auto">
          <a:xfrm>
            <a:off x="355800" y="4221088"/>
            <a:ext cx="543792" cy="444645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rgbClr val="0FB49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 sz="2400">
              <a:solidFill>
                <a:prstClr val="black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765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791344" cy="55766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黑体" pitchFamily="49" charset="-122"/>
                <a:ea typeface="黑体" pitchFamily="49" charset="-122"/>
              </a:rPr>
              <a:t>知识点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：数据结构的基本概念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6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算法时间复杂度分析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57200" y="2563813"/>
            <a:ext cx="8331200" cy="484187"/>
            <a:chOff x="464" y="720"/>
            <a:chExt cx="5248" cy="305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1280" y="720"/>
            <a:ext cx="529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6" name="公式" r:id="rId3" imgW="418918" imgH="241195" progId="">
                    <p:embed/>
                  </p:oleObj>
                </mc:Choice>
                <mc:Fallback>
                  <p:oleObj name="公式" r:id="rId3" imgW="418918" imgH="241195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0" y="720"/>
                          <a:ext cx="529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464" y="737"/>
            <a:ext cx="722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7" name="公式" r:id="rId5" imgW="609336" imgH="215806" progId="">
                    <p:embed/>
                  </p:oleObj>
                </mc:Choice>
                <mc:Fallback>
                  <p:oleObj name="公式" r:id="rId5" imgW="609336" imgH="2158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" y="737"/>
                          <a:ext cx="722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2480" y="763"/>
            <a:ext cx="860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" name="公式" r:id="rId7" imgW="710891" imgH="215806" progId="">
                    <p:embed/>
                  </p:oleObj>
                </mc:Choice>
                <mc:Fallback>
                  <p:oleObj name="公式" r:id="rId7" imgW="710891" imgH="2158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0" y="763"/>
                          <a:ext cx="860" cy="2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3488" y="754"/>
            <a:ext cx="45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" name="公式" r:id="rId9" imgW="381000" imgH="228600" progId="">
                    <p:embed/>
                  </p:oleObj>
                </mc:Choice>
                <mc:Fallback>
                  <p:oleObj name="公式" r:id="rId9" imgW="3810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8" y="754"/>
                          <a:ext cx="452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4064" y="754"/>
            <a:ext cx="45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" name="公式" r:id="rId11" imgW="381000" imgH="228600" progId="">
                    <p:embed/>
                  </p:oleObj>
                </mc:Choice>
                <mc:Fallback>
                  <p:oleObj name="公式" r:id="rId11" imgW="3810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" y="754"/>
                          <a:ext cx="452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4688" y="737"/>
            <a:ext cx="452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1" name="公式" r:id="rId13" imgW="381000" imgH="228600" progId="">
                    <p:embed/>
                  </p:oleObj>
                </mc:Choice>
                <mc:Fallback>
                  <p:oleObj name="公式" r:id="rId13" imgW="3810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8" y="737"/>
                          <a:ext cx="452" cy="2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7"/>
            <p:cNvGraphicFramePr>
              <a:graphicFrameLocks noChangeAspect="1"/>
            </p:cNvGraphicFramePr>
            <p:nvPr/>
          </p:nvGraphicFramePr>
          <p:xfrm>
            <a:off x="1952" y="737"/>
            <a:ext cx="416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" name="公式" r:id="rId15" imgW="330057" imgH="215806" progId="">
                    <p:embed/>
                  </p:oleObj>
                </mc:Choice>
                <mc:Fallback>
                  <p:oleObj name="公式" r:id="rId15" imgW="330057" imgH="2158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2" y="737"/>
                          <a:ext cx="416" cy="2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136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 dirty="0"/>
                <a:t>&lt;</a:t>
              </a:r>
            </a:p>
          </p:txBody>
        </p:sp>
        <p:graphicFrame>
          <p:nvGraphicFramePr>
            <p:cNvPr id="15" name="Object 19"/>
            <p:cNvGraphicFramePr>
              <a:graphicFrameLocks noChangeAspect="1"/>
            </p:cNvGraphicFramePr>
            <p:nvPr/>
          </p:nvGraphicFramePr>
          <p:xfrm>
            <a:off x="5264" y="737"/>
            <a:ext cx="448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" name="公式" r:id="rId17" imgW="355292" imgH="215713" progId="">
                    <p:embed/>
                  </p:oleObj>
                </mc:Choice>
                <mc:Fallback>
                  <p:oleObj name="公式" r:id="rId17" imgW="355292" imgH="21571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4" y="737"/>
                          <a:ext cx="448" cy="2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1760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auto">
            <a:xfrm>
              <a:off x="2300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3308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3920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4496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5072" y="737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 type="none" w="lg" len="lg"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0"/>
                <a:t>&lt;</a:t>
              </a:r>
            </a:p>
          </p:txBody>
        </p:sp>
      </p:grp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179512" y="980729"/>
            <a:ext cx="8856984" cy="5145436"/>
          </a:xfrm>
        </p:spPr>
        <p:txBody>
          <a:bodyPr/>
          <a:lstStyle/>
          <a:p>
            <a:r>
              <a:rPr kumimoji="1" lang="zh-CN" altLang="en-US" sz="2800" dirty="0"/>
              <a:t>常见的时间复杂度</a:t>
            </a:r>
            <a:endParaRPr kumimoji="1" lang="en-US" altLang="zh-CN" sz="2400" dirty="0"/>
          </a:p>
        </p:txBody>
      </p:sp>
      <p:sp>
        <p:nvSpPr>
          <p:cNvPr id="23" name="圆角矩形标注 22"/>
          <p:cNvSpPr>
            <a:spLocks noChangeArrowheads="1"/>
          </p:cNvSpPr>
          <p:nvPr/>
        </p:nvSpPr>
        <p:spPr bwMode="auto">
          <a:xfrm>
            <a:off x="152400" y="3759696"/>
            <a:ext cx="1143000" cy="533400"/>
          </a:xfrm>
          <a:prstGeom prst="wedgeRoundRectCallout">
            <a:avLst>
              <a:gd name="adj1" fmla="val 25876"/>
              <a:gd name="adj2" fmla="val -167643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对数级</a:t>
            </a:r>
          </a:p>
        </p:txBody>
      </p:sp>
      <p:sp>
        <p:nvSpPr>
          <p:cNvPr id="24" name="圆角矩形标注 23"/>
          <p:cNvSpPr>
            <a:spLocks noChangeArrowheads="1"/>
          </p:cNvSpPr>
          <p:nvPr/>
        </p:nvSpPr>
        <p:spPr bwMode="auto">
          <a:xfrm>
            <a:off x="2514600" y="3759696"/>
            <a:ext cx="1143000" cy="533400"/>
          </a:xfrm>
          <a:prstGeom prst="wedgeRoundRectCallout">
            <a:avLst>
              <a:gd name="adj1" fmla="val 1185"/>
              <a:gd name="adj2" fmla="val -169759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线性级</a:t>
            </a:r>
          </a:p>
        </p:txBody>
      </p:sp>
      <p:sp>
        <p:nvSpPr>
          <p:cNvPr id="25" name="圆角矩形标注 24"/>
          <p:cNvSpPr>
            <a:spLocks noChangeArrowheads="1"/>
          </p:cNvSpPr>
          <p:nvPr/>
        </p:nvSpPr>
        <p:spPr bwMode="auto">
          <a:xfrm>
            <a:off x="4191000" y="3759696"/>
            <a:ext cx="1143000" cy="533400"/>
          </a:xfrm>
          <a:prstGeom prst="wedgeRoundRectCallout">
            <a:avLst>
              <a:gd name="adj1" fmla="val 61909"/>
              <a:gd name="adj2" fmla="val -167947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平方级</a:t>
            </a:r>
          </a:p>
        </p:txBody>
      </p:sp>
      <p:sp>
        <p:nvSpPr>
          <p:cNvPr id="26" name="圆角矩形标注 25"/>
          <p:cNvSpPr>
            <a:spLocks noChangeArrowheads="1"/>
          </p:cNvSpPr>
          <p:nvPr/>
        </p:nvSpPr>
        <p:spPr bwMode="auto">
          <a:xfrm>
            <a:off x="5486400" y="3759696"/>
            <a:ext cx="1143000" cy="533400"/>
          </a:xfrm>
          <a:prstGeom prst="wedgeRoundRectCallout">
            <a:avLst>
              <a:gd name="adj1" fmla="val 33743"/>
              <a:gd name="adj2" fmla="val -167777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立方级</a:t>
            </a:r>
          </a:p>
        </p:txBody>
      </p:sp>
      <p:sp>
        <p:nvSpPr>
          <p:cNvPr id="27" name="圆角矩形标注 26"/>
          <p:cNvSpPr>
            <a:spLocks noChangeArrowheads="1"/>
          </p:cNvSpPr>
          <p:nvPr/>
        </p:nvSpPr>
        <p:spPr bwMode="auto">
          <a:xfrm>
            <a:off x="6705600" y="3759696"/>
            <a:ext cx="1143000" cy="533400"/>
          </a:xfrm>
          <a:prstGeom prst="wedgeRoundRectCallout">
            <a:avLst>
              <a:gd name="adj1" fmla="val 14387"/>
              <a:gd name="adj2" fmla="val -162589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指数级</a:t>
            </a:r>
          </a:p>
        </p:txBody>
      </p:sp>
      <p:sp>
        <p:nvSpPr>
          <p:cNvPr id="28" name="圆角矩形标注 27"/>
          <p:cNvSpPr>
            <a:spLocks noChangeArrowheads="1"/>
          </p:cNvSpPr>
          <p:nvPr/>
        </p:nvSpPr>
        <p:spPr bwMode="auto">
          <a:xfrm>
            <a:off x="7924800" y="3759696"/>
            <a:ext cx="1143000" cy="533400"/>
          </a:xfrm>
          <a:prstGeom prst="wedgeRoundRectCallout">
            <a:avLst>
              <a:gd name="adj1" fmla="val -5349"/>
              <a:gd name="adj2" fmla="val -162898"/>
              <a:gd name="adj3" fmla="val 16667"/>
            </a:avLst>
          </a:prstGeom>
          <a:solidFill>
            <a:srgbClr val="92D050"/>
          </a:solidFill>
          <a:ln w="9525" algn="ctr">
            <a:noFill/>
            <a:round/>
            <a:headEnd type="stealth" w="lg" len="lg"/>
            <a:tailEnd/>
          </a:ln>
        </p:spPr>
        <p:txBody>
          <a:bodyPr/>
          <a:lstStyle/>
          <a:p>
            <a:r>
              <a:rPr lang="zh-CN" altLang="en-US" sz="2200"/>
              <a:t>阶乘级</a:t>
            </a:r>
          </a:p>
        </p:txBody>
      </p:sp>
      <p:sp>
        <p:nvSpPr>
          <p:cNvPr id="3" name="左箭头 2"/>
          <p:cNvSpPr/>
          <p:nvPr/>
        </p:nvSpPr>
        <p:spPr>
          <a:xfrm>
            <a:off x="1752600" y="2010554"/>
            <a:ext cx="5663480" cy="360040"/>
          </a:xfrm>
          <a:prstGeom prst="leftArrow">
            <a:avLst/>
          </a:prstGeom>
          <a:solidFill>
            <a:srgbClr val="01B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Rounded Rectangle 2"/>
          <p:cNvSpPr/>
          <p:nvPr/>
        </p:nvSpPr>
        <p:spPr>
          <a:xfrm>
            <a:off x="723900" y="1930400"/>
            <a:ext cx="503999" cy="503999"/>
          </a:xfrm>
          <a:prstGeom prst="roundRect">
            <a:avLst/>
          </a:prstGeom>
          <a:solidFill>
            <a:srgbClr val="01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300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996952"/>
            <a:ext cx="3276076" cy="31241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讨论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6752"/>
            <a:ext cx="1944216" cy="16364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27783" y="138265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EC8744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要更好的算法还是更快的计算机？</a:t>
            </a:r>
          </a:p>
        </p:txBody>
      </p:sp>
      <p:sp>
        <p:nvSpPr>
          <p:cNvPr id="56" name="Rounded Rectangle 6"/>
          <p:cNvSpPr/>
          <p:nvPr/>
        </p:nvSpPr>
        <p:spPr>
          <a:xfrm>
            <a:off x="720768" y="5157192"/>
            <a:ext cx="1835008" cy="573588"/>
          </a:xfrm>
          <a:prstGeom prst="round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成本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7" name="Rounded Rectangle 6"/>
          <p:cNvSpPr/>
          <p:nvPr/>
        </p:nvSpPr>
        <p:spPr>
          <a:xfrm>
            <a:off x="6542934" y="4583604"/>
            <a:ext cx="1844006" cy="5735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实施效率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Rounded Rectangle 6"/>
          <p:cNvSpPr/>
          <p:nvPr/>
        </p:nvSpPr>
        <p:spPr>
          <a:xfrm>
            <a:off x="720768" y="3861048"/>
            <a:ext cx="1844006" cy="57358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需求多变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9" name="Rounded Rectangle 6"/>
          <p:cNvSpPr/>
          <p:nvPr/>
        </p:nvSpPr>
        <p:spPr>
          <a:xfrm>
            <a:off x="6542934" y="3284487"/>
            <a:ext cx="1844006" cy="57358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技术难度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818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noFill/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solidFill>
            <a:srgbClr val="C00000"/>
          </a:solidFill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539552" y="2036694"/>
            <a:ext cx="8136904" cy="3960000"/>
          </a:xfrm>
          <a:ln>
            <a:solidFill>
              <a:srgbClr val="F71903"/>
            </a:solidFill>
          </a:ln>
        </p:spPr>
        <p:txBody>
          <a:bodyPr>
            <a:normAutofit/>
          </a:bodyPr>
          <a:lstStyle/>
          <a:p>
            <a:r>
              <a:rPr kumimoji="1" lang="zh-CN" altLang="en-US" sz="2800" dirty="0"/>
              <a:t>算法运行过程中临时占用存储空间大小的量度</a:t>
            </a:r>
            <a:endParaRPr kumimoji="1" lang="en-US" altLang="zh-CN" sz="2800" dirty="0"/>
          </a:p>
          <a:p>
            <a:r>
              <a:rPr kumimoji="1" lang="zh-CN" altLang="en-US" sz="2800" dirty="0"/>
              <a:t>算法在运行中需要的存储空间包括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2400" dirty="0"/>
              <a:t>存储算法本身所占用的存储空间</a:t>
            </a:r>
            <a:endParaRPr kumimoji="1" lang="en-US" altLang="zh-CN" sz="2400" dirty="0"/>
          </a:p>
          <a:p>
            <a:pPr lvl="1">
              <a:lnSpc>
                <a:spcPct val="250000"/>
              </a:lnSpc>
            </a:pPr>
            <a:r>
              <a:rPr kumimoji="1" lang="zh-CN" altLang="en-US" sz="2400" dirty="0"/>
              <a:t>算法的输入、输出数据所占用的存储空间</a:t>
            </a:r>
            <a:endParaRPr kumimoji="1" lang="en-US" altLang="zh-CN" sz="2400" dirty="0"/>
          </a:p>
          <a:p>
            <a:pPr lvl="1">
              <a:lnSpc>
                <a:spcPct val="250000"/>
              </a:lnSpc>
            </a:pPr>
            <a:r>
              <a:rPr kumimoji="1" lang="zh-CN" altLang="en-US" sz="2400" dirty="0"/>
              <a:t>算法在运行过程中临时占用的存储空间</a:t>
            </a:r>
            <a:endParaRPr kumimoji="1" lang="en-US" altLang="zh-CN" sz="2400" dirty="0"/>
          </a:p>
        </p:txBody>
      </p:sp>
      <p:grpSp>
        <p:nvGrpSpPr>
          <p:cNvPr id="13" name="组 12"/>
          <p:cNvGrpSpPr/>
          <p:nvPr/>
        </p:nvGrpSpPr>
        <p:grpSpPr>
          <a:xfrm>
            <a:off x="2699792" y="3604954"/>
            <a:ext cx="5803032" cy="400110"/>
            <a:chOff x="2699792" y="3563862"/>
            <a:chExt cx="5803032" cy="400110"/>
          </a:xfrm>
        </p:grpSpPr>
        <p:sp>
          <p:nvSpPr>
            <p:cNvPr id="12" name="虚尾箭头 11"/>
            <p:cNvSpPr/>
            <p:nvPr/>
          </p:nvSpPr>
          <p:spPr>
            <a:xfrm>
              <a:off x="2699792" y="3605042"/>
              <a:ext cx="504056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246240" y="3563862"/>
              <a:ext cx="525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与算法的实现的代码长短相关</a:t>
              </a: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2720173" y="4613066"/>
            <a:ext cx="5803032" cy="400110"/>
            <a:chOff x="2699792" y="3563862"/>
            <a:chExt cx="5803032" cy="400110"/>
          </a:xfrm>
        </p:grpSpPr>
        <p:sp>
          <p:nvSpPr>
            <p:cNvPr id="15" name="虚尾箭头 14"/>
            <p:cNvSpPr/>
            <p:nvPr/>
          </p:nvSpPr>
          <p:spPr>
            <a:xfrm>
              <a:off x="2699792" y="3605042"/>
              <a:ext cx="504056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246240" y="3563862"/>
              <a:ext cx="525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与算法的规模相关</a:t>
              </a: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2720173" y="5533923"/>
            <a:ext cx="5803032" cy="400110"/>
            <a:chOff x="2699792" y="3563862"/>
            <a:chExt cx="5803032" cy="400110"/>
          </a:xfrm>
        </p:grpSpPr>
        <p:sp>
          <p:nvSpPr>
            <p:cNvPr id="18" name="虚尾箭头 17"/>
            <p:cNvSpPr/>
            <p:nvPr/>
          </p:nvSpPr>
          <p:spPr>
            <a:xfrm>
              <a:off x="2699792" y="3605042"/>
              <a:ext cx="504056" cy="287310"/>
            </a:xfrm>
            <a:prstGeom prst="stripedRightArrow">
              <a:avLst>
                <a:gd name="adj1" fmla="val 50671"/>
                <a:gd name="adj2" fmla="val 50000"/>
              </a:avLst>
            </a:pr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246240" y="3563862"/>
              <a:ext cx="5256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与算法的设计相关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298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算法评价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52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正确性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195736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FB49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稳健性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920" y="1124744"/>
            <a:ext cx="1512168" cy="504056"/>
          </a:xfrm>
          <a:prstGeom prst="roundRect">
            <a:avLst/>
          </a:prstGeom>
          <a:solidFill>
            <a:schemeClr val="bg1"/>
          </a:solidFill>
          <a:ln>
            <a:solidFill>
              <a:srgbClr val="01BAF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可读性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508104" y="1124744"/>
            <a:ext cx="1512168" cy="504056"/>
          </a:xfrm>
          <a:prstGeom prst="roundRect">
            <a:avLst/>
          </a:prstGeom>
          <a:noFill/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时间复杂度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164288" y="1124744"/>
            <a:ext cx="1512168" cy="504056"/>
          </a:xfrm>
          <a:prstGeom prst="roundRect">
            <a:avLst/>
          </a:prstGeom>
          <a:noFill/>
          <a:ln>
            <a:solidFill>
              <a:srgbClr val="F71903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空间复杂度</a:t>
            </a:r>
          </a:p>
        </p:txBody>
      </p:sp>
      <p:sp>
        <p:nvSpPr>
          <p:cNvPr id="21" name="矩形 20"/>
          <p:cNvSpPr/>
          <p:nvPr/>
        </p:nvSpPr>
        <p:spPr>
          <a:xfrm>
            <a:off x="494810" y="2204864"/>
            <a:ext cx="8149786" cy="8640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算法的时间复杂度和空间复杂度</a:t>
            </a:r>
            <a:r>
              <a:rPr kumimoji="1"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往往互相影响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4810" y="3356992"/>
            <a:ext cx="8149786" cy="17281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算法的各项性能之间都存在某种程度的互相影响，在设计算法时，要综合分析各项性能的要求、问题规模、语言特性、机器环境等因素，结果反复权衡、取舍才能设计出比较满意的算法</a:t>
            </a:r>
          </a:p>
        </p:txBody>
      </p:sp>
    </p:spTree>
    <p:extLst>
      <p:ext uri="{BB962C8B-B14F-4D97-AF65-F5344CB8AC3E}">
        <p14:creationId xmlns:p14="http://schemas.microsoft.com/office/powerpoint/2010/main" val="15000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467544" y="1268760"/>
            <a:ext cx="7632848" cy="1512168"/>
            <a:chOff x="467544" y="1268760"/>
            <a:chExt cx="7632848" cy="1512168"/>
          </a:xfrm>
        </p:grpSpPr>
        <p:sp>
          <p:nvSpPr>
            <p:cNvPr id="7" name="文本框 6"/>
            <p:cNvSpPr txBox="1"/>
            <p:nvPr/>
          </p:nvSpPr>
          <p:spPr>
            <a:xfrm>
              <a:off x="467544" y="1484784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数据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2339752" y="1268760"/>
              <a:ext cx="0" cy="151216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555776" y="1268760"/>
              <a:ext cx="55446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对客观</a:t>
              </a:r>
              <a:r>
                <a:rPr kumimoji="1" lang="zh-CN" altLang="en-US" sz="2400" b="1" dirty="0">
                  <a:solidFill>
                    <a:srgbClr val="347AB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事物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及其</a:t>
              </a:r>
              <a:r>
                <a:rPr kumimoji="1" lang="zh-CN" altLang="en-US" sz="2400" b="1" dirty="0">
                  <a:solidFill>
                    <a:srgbClr val="347ABF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活动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</a:t>
              </a:r>
              <a:r>
                <a:rPr kumimoji="1" lang="zh-CN" altLang="en-US" sz="2400" u="sng" dirty="0">
                  <a:solidFill>
                    <a:srgbClr val="F7190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符号表示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555776" y="1916832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在</a:t>
              </a:r>
              <a:r>
                <a:rPr kumimoji="1" lang="zh-CN" altLang="en-US" sz="24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计算机科学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中指所有能输入到计算机中被计算机程序处理的</a:t>
              </a:r>
              <a:r>
                <a:rPr kumimoji="1" lang="zh-CN" altLang="en-US" sz="2400" u="sng" dirty="0">
                  <a:solidFill>
                    <a:srgbClr val="F7190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符号</a:t>
              </a:r>
              <a:r>
                <a:rPr kumimoji="1"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的总称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FE2FB3-CA8C-DA45-A01A-8AB4B75CBAE0}"/>
              </a:ext>
            </a:extLst>
          </p:cNvPr>
          <p:cNvGrpSpPr/>
          <p:nvPr/>
        </p:nvGrpSpPr>
        <p:grpSpPr>
          <a:xfrm>
            <a:off x="624073" y="3275044"/>
            <a:ext cx="1139615" cy="3250300"/>
            <a:chOff x="624073" y="3275044"/>
            <a:chExt cx="1139615" cy="3250300"/>
          </a:xfrm>
        </p:grpSpPr>
        <p:sp>
          <p:nvSpPr>
            <p:cNvPr id="15" name="Rounded Rectangle 2">
              <a:extLst>
                <a:ext uri="{FF2B5EF4-FFF2-40B4-BE49-F238E27FC236}">
                  <a16:creationId xmlns:a16="http://schemas.microsoft.com/office/drawing/2014/main" id="{4F3276C5-AE0D-B74E-865B-BC41B5F75E59}"/>
                </a:ext>
              </a:extLst>
            </p:cNvPr>
            <p:cNvSpPr/>
            <p:nvPr/>
          </p:nvSpPr>
          <p:spPr>
            <a:xfrm>
              <a:off x="786877" y="3275044"/>
              <a:ext cx="976811" cy="550518"/>
            </a:xfrm>
            <a:prstGeom prst="roundRect">
              <a:avLst/>
            </a:prstGeom>
            <a:solidFill>
              <a:srgbClr val="0FB4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现实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97BEF4BE-F09E-F646-8FDE-392ACDB219D7}"/>
                </a:ext>
              </a:extLst>
            </p:cNvPr>
            <p:cNvSpPr txBox="1"/>
            <p:nvPr/>
          </p:nvSpPr>
          <p:spPr>
            <a:xfrm>
              <a:off x="624073" y="4055065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姓名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F8ED268A-2CF6-EA41-AA02-4C5FDD268D0C}"/>
                </a:ext>
              </a:extLst>
            </p:cNvPr>
            <p:cNvSpPr txBox="1"/>
            <p:nvPr/>
          </p:nvSpPr>
          <p:spPr>
            <a:xfrm>
              <a:off x="624073" y="4724603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学号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A59DDE5E-5779-6142-B088-6B2D4119189D}"/>
                </a:ext>
              </a:extLst>
            </p:cNvPr>
            <p:cNvSpPr txBox="1"/>
            <p:nvPr/>
          </p:nvSpPr>
          <p:spPr>
            <a:xfrm>
              <a:off x="624073" y="5394141"/>
              <a:ext cx="800219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照片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E672BC49-FD00-CB48-ADC8-09BFD1F71C1B}"/>
                </a:ext>
              </a:extLst>
            </p:cNvPr>
            <p:cNvSpPr txBox="1"/>
            <p:nvPr/>
          </p:nvSpPr>
          <p:spPr>
            <a:xfrm>
              <a:off x="624073" y="6063679"/>
              <a:ext cx="1107996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点名册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1D69E4D-8D28-8D49-8B83-6C1530FD8A32}"/>
              </a:ext>
            </a:extLst>
          </p:cNvPr>
          <p:cNvGrpSpPr/>
          <p:nvPr/>
        </p:nvGrpSpPr>
        <p:grpSpPr>
          <a:xfrm>
            <a:off x="3131840" y="3126160"/>
            <a:ext cx="5311277" cy="3399184"/>
            <a:chOff x="3131840" y="3126160"/>
            <a:chExt cx="5311277" cy="3399184"/>
          </a:xfrm>
        </p:grpSpPr>
        <p:sp>
          <p:nvSpPr>
            <p:cNvPr id="22" name="Rounded Rectangle 2">
              <a:extLst>
                <a:ext uri="{FF2B5EF4-FFF2-40B4-BE49-F238E27FC236}">
                  <a16:creationId xmlns:a16="http://schemas.microsoft.com/office/drawing/2014/main" id="{519371BE-C1AB-814F-8C52-507F410505A4}"/>
                </a:ext>
              </a:extLst>
            </p:cNvPr>
            <p:cNvSpPr/>
            <p:nvPr/>
          </p:nvSpPr>
          <p:spPr>
            <a:xfrm>
              <a:off x="3690798" y="3275043"/>
              <a:ext cx="1188659" cy="503999"/>
            </a:xfrm>
            <a:prstGeom prst="roundRect">
              <a:avLst/>
            </a:prstGeom>
            <a:solidFill>
              <a:srgbClr val="F719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计算机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6" name="Straight Connector 43">
              <a:extLst>
                <a:ext uri="{FF2B5EF4-FFF2-40B4-BE49-F238E27FC236}">
                  <a16:creationId xmlns:a16="http://schemas.microsoft.com/office/drawing/2014/main" id="{8D26966E-9A09-6740-9D9F-4B479DF8D3BE}"/>
                </a:ext>
              </a:extLst>
            </p:cNvPr>
            <p:cNvCxnSpPr/>
            <p:nvPr/>
          </p:nvCxnSpPr>
          <p:spPr>
            <a:xfrm flipH="1">
              <a:off x="3131840" y="3126160"/>
              <a:ext cx="19425" cy="3168352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E92C7722-3488-664C-AB71-EC1186A81A0E}"/>
                </a:ext>
              </a:extLst>
            </p:cNvPr>
            <p:cNvSpPr txBox="1"/>
            <p:nvPr/>
          </p:nvSpPr>
          <p:spPr>
            <a:xfrm>
              <a:off x="3661039" y="4055065"/>
              <a:ext cx="2130135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string</a:t>
              </a:r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name;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22063EA-FCAA-E040-9EB7-354DCC680FCC}"/>
                </a:ext>
              </a:extLst>
            </p:cNvPr>
            <p:cNvSpPr txBox="1"/>
            <p:nvPr/>
          </p:nvSpPr>
          <p:spPr>
            <a:xfrm>
              <a:off x="3661039" y="4724603"/>
              <a:ext cx="2010872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en-US" altLang="zh-CN" sz="2400" b="1" dirty="0" err="1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int</a:t>
              </a:r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number;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F656A7B2-8AE4-A24D-A03C-69AD04AD9BE3}"/>
                </a:ext>
              </a:extLst>
            </p:cNvPr>
            <p:cNvSpPr txBox="1"/>
            <p:nvPr/>
          </p:nvSpPr>
          <p:spPr>
            <a:xfrm>
              <a:off x="3661039" y="5394141"/>
              <a:ext cx="4782078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en-US" altLang="zh-CN" sz="2400" b="1" dirty="0" err="1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FileInfo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fi = new </a:t>
              </a:r>
              <a:r>
                <a:rPr lang="en-US" altLang="zh-CN" sz="2400" b="1" dirty="0" err="1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FileInfo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(file);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TextBox 13">
              <a:extLst>
                <a:ext uri="{FF2B5EF4-FFF2-40B4-BE49-F238E27FC236}">
                  <a16:creationId xmlns:a16="http://schemas.microsoft.com/office/drawing/2014/main" id="{F7CFD54C-BFAB-7D41-B2E6-F70FD67C798E}"/>
                </a:ext>
              </a:extLst>
            </p:cNvPr>
            <p:cNvSpPr txBox="1"/>
            <p:nvPr/>
          </p:nvSpPr>
          <p:spPr>
            <a:xfrm>
              <a:off x="3661039" y="6063679"/>
              <a:ext cx="280378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defTabSz="914377"/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Student[]</a:t>
              </a:r>
              <a:r>
                <a:rPr lang="zh-CN" altLang="en-US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2400" b="1" dirty="0" err="1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stuArr</a:t>
              </a:r>
              <a:r>
                <a:rPr lang="en-US" altLang="zh-CN" sz="2400" b="1" dirty="0">
                  <a:solidFill>
                    <a:srgbClr val="44546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;</a:t>
              </a:r>
              <a:endParaRPr lang="en-US" sz="2400" b="1" dirty="0">
                <a:solidFill>
                  <a:srgbClr val="44546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D32FBA1B-310B-DE48-A43F-82FDA0D28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2" y="2924944"/>
            <a:ext cx="6480720" cy="36454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3" y="3145726"/>
            <a:ext cx="7153185" cy="36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9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467544" y="1268760"/>
            <a:ext cx="7632848" cy="1512168"/>
            <a:chOff x="467544" y="1268760"/>
            <a:chExt cx="7632848" cy="1512168"/>
          </a:xfrm>
        </p:grpSpPr>
        <p:sp>
          <p:nvSpPr>
            <p:cNvPr id="7" name="文本框 6"/>
            <p:cNvSpPr txBox="1"/>
            <p:nvPr/>
          </p:nvSpPr>
          <p:spPr>
            <a:xfrm>
              <a:off x="467544" y="1484784"/>
              <a:ext cx="20162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6000" dirty="0">
                  <a:solidFill>
                    <a:srgbClr val="02BAF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结构</a:t>
              </a:r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2339752" y="1268760"/>
              <a:ext cx="0" cy="1512168"/>
            </a:xfrm>
            <a:prstGeom prst="line">
              <a:avLst/>
            </a:prstGeom>
            <a:ln w="57150">
              <a:solidFill>
                <a:srgbClr val="02BA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2555776" y="1268760"/>
              <a:ext cx="5544616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各个组成部分的搭配和排列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55776" y="1916832"/>
              <a:ext cx="5544616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结是结合，构是构造，合起来理解就是主观世界与物质世界的结合构造</a:t>
              </a:r>
              <a:endParaRPr kumimoji="1"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032865"/>
            <a:ext cx="5817586" cy="37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pSp>
        <p:nvGrpSpPr>
          <p:cNvPr id="6" name="Group 39"/>
          <p:cNvGrpSpPr/>
          <p:nvPr/>
        </p:nvGrpSpPr>
        <p:grpSpPr>
          <a:xfrm>
            <a:off x="1043608" y="2427870"/>
            <a:ext cx="3296444" cy="3020178"/>
            <a:chOff x="2064295" y="1855459"/>
            <a:chExt cx="1697077" cy="1222508"/>
          </a:xfrm>
        </p:grpSpPr>
        <p:sp>
          <p:nvSpPr>
            <p:cNvPr id="7" name="Rounded Rectangle 40"/>
            <p:cNvSpPr/>
            <p:nvPr/>
          </p:nvSpPr>
          <p:spPr>
            <a:xfrm>
              <a:off x="2064295" y="1855459"/>
              <a:ext cx="1694844" cy="1222508"/>
            </a:xfrm>
            <a:prstGeom prst="roundRect">
              <a:avLst>
                <a:gd name="adj" fmla="val 3820"/>
              </a:avLst>
            </a:prstGeom>
            <a:noFill/>
            <a:ln w="63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srgbClr val="F4F4F4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Round Same Side Corner Rectangle 41"/>
            <p:cNvSpPr/>
            <p:nvPr/>
          </p:nvSpPr>
          <p:spPr>
            <a:xfrm>
              <a:off x="2065813" y="1856170"/>
              <a:ext cx="1694764" cy="290763"/>
            </a:xfrm>
            <a:prstGeom prst="round2SameRect">
              <a:avLst>
                <a:gd name="adj1" fmla="val 12497"/>
                <a:gd name="adj2" fmla="val 0"/>
              </a:avLst>
            </a:pr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TextBox 42"/>
            <p:cNvSpPr txBox="1"/>
            <p:nvPr/>
          </p:nvSpPr>
          <p:spPr>
            <a:xfrm>
              <a:off x="2093426" y="1904114"/>
              <a:ext cx="1667946" cy="18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简单数据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0" name="Group 44"/>
          <p:cNvGrpSpPr/>
          <p:nvPr/>
        </p:nvGrpSpPr>
        <p:grpSpPr>
          <a:xfrm>
            <a:off x="4733484" y="2420888"/>
            <a:ext cx="3294900" cy="3027163"/>
            <a:chOff x="5250115" y="1852631"/>
            <a:chExt cx="1696282" cy="1225335"/>
          </a:xfrm>
        </p:grpSpPr>
        <p:sp>
          <p:nvSpPr>
            <p:cNvPr id="11" name="Rounded Rectangle 45"/>
            <p:cNvSpPr/>
            <p:nvPr/>
          </p:nvSpPr>
          <p:spPr>
            <a:xfrm>
              <a:off x="5250115" y="1852631"/>
              <a:ext cx="1694844" cy="1225335"/>
            </a:xfrm>
            <a:prstGeom prst="roundRect">
              <a:avLst>
                <a:gd name="adj" fmla="val 3820"/>
              </a:avLst>
            </a:prstGeom>
            <a:noFill/>
            <a:ln w="63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srgbClr val="F4F4F4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Round Same Side Corner Rectangle 46"/>
            <p:cNvSpPr/>
            <p:nvPr/>
          </p:nvSpPr>
          <p:spPr>
            <a:xfrm>
              <a:off x="5251633" y="1853343"/>
              <a:ext cx="1694764" cy="293589"/>
            </a:xfrm>
            <a:prstGeom prst="round2SameRect">
              <a:avLst>
                <a:gd name="adj1" fmla="val 12497"/>
                <a:gd name="adj2" fmla="val 0"/>
              </a:avLst>
            </a:prstGeom>
            <a:solidFill>
              <a:schemeClr val="accent4"/>
            </a:solidFill>
            <a:ln w="63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457137">
                <a:defRPr/>
              </a:pPr>
              <a:endParaRPr lang="en-US" sz="1867" kern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TextBox 47"/>
            <p:cNvSpPr txBox="1"/>
            <p:nvPr/>
          </p:nvSpPr>
          <p:spPr>
            <a:xfrm>
              <a:off x="5261026" y="1923408"/>
              <a:ext cx="1667946" cy="18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zh-CN" altLang="en-US" sz="2400" dirty="0">
                  <a:solidFill>
                    <a:prstClr val="white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复杂数据</a:t>
              </a:r>
              <a:endParaRPr 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4" name="矩形标注 13"/>
          <p:cNvSpPr/>
          <p:nvPr/>
        </p:nvSpPr>
        <p:spPr>
          <a:xfrm>
            <a:off x="1043608" y="1124744"/>
            <a:ext cx="6984776" cy="973323"/>
          </a:xfrm>
          <a:prstGeom prst="wedgeRectCallout">
            <a:avLst>
              <a:gd name="adj1" fmla="val -26302"/>
              <a:gd name="adj2" fmla="val 7677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数据结构是指</a:t>
            </a:r>
            <a:r>
              <a:rPr kumimoji="1" lang="zh-CN" altLang="en-US" sz="28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以及相互之间的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联系</a:t>
            </a:r>
          </a:p>
        </p:txBody>
      </p:sp>
      <p:sp>
        <p:nvSpPr>
          <p:cNvPr id="15" name="PA_圆角矩形 9"/>
          <p:cNvSpPr/>
          <p:nvPr>
            <p:custDataLst>
              <p:tags r:id="rId1"/>
            </p:custDataLst>
          </p:nvPr>
        </p:nvSpPr>
        <p:spPr>
          <a:xfrm>
            <a:off x="1857938" y="3441343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E97D3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数值数据</a:t>
            </a:r>
          </a:p>
        </p:txBody>
      </p:sp>
      <p:sp>
        <p:nvSpPr>
          <p:cNvPr id="16" name="PA_圆角矩形 13"/>
          <p:cNvSpPr/>
          <p:nvPr>
            <p:custDataLst>
              <p:tags r:id="rId2"/>
            </p:custDataLst>
          </p:nvPr>
        </p:nvSpPr>
        <p:spPr>
          <a:xfrm>
            <a:off x="1828123" y="4080417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3CB1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字符数据</a:t>
            </a:r>
          </a:p>
        </p:txBody>
      </p:sp>
      <p:sp>
        <p:nvSpPr>
          <p:cNvPr id="17" name="PA_圆角矩形 14"/>
          <p:cNvSpPr/>
          <p:nvPr>
            <p:custDataLst>
              <p:tags r:id="rId3"/>
            </p:custDataLst>
          </p:nvPr>
        </p:nvSpPr>
        <p:spPr>
          <a:xfrm>
            <a:off x="1828122" y="4721879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00BA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逻辑数据</a:t>
            </a:r>
          </a:p>
        </p:txBody>
      </p:sp>
      <p:sp>
        <p:nvSpPr>
          <p:cNvPr id="18" name="PA_圆角矩形 9"/>
          <p:cNvSpPr/>
          <p:nvPr>
            <p:custDataLst>
              <p:tags r:id="rId4"/>
            </p:custDataLst>
          </p:nvPr>
        </p:nvSpPr>
        <p:spPr>
          <a:xfrm>
            <a:off x="5580112" y="3397446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E97D3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图像</a:t>
            </a:r>
          </a:p>
        </p:txBody>
      </p:sp>
      <p:sp>
        <p:nvSpPr>
          <p:cNvPr id="19" name="PA_圆角矩形 13"/>
          <p:cNvSpPr/>
          <p:nvPr>
            <p:custDataLst>
              <p:tags r:id="rId5"/>
            </p:custDataLst>
          </p:nvPr>
        </p:nvSpPr>
        <p:spPr>
          <a:xfrm>
            <a:off x="5550297" y="4036520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3CB1B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声音</a:t>
            </a:r>
          </a:p>
        </p:txBody>
      </p:sp>
      <p:sp>
        <p:nvSpPr>
          <p:cNvPr id="20" name="PA_圆角矩形 14"/>
          <p:cNvSpPr/>
          <p:nvPr>
            <p:custDataLst>
              <p:tags r:id="rId6"/>
            </p:custDataLst>
          </p:nvPr>
        </p:nvSpPr>
        <p:spPr>
          <a:xfrm>
            <a:off x="5550296" y="4677982"/>
            <a:ext cx="1663979" cy="435163"/>
          </a:xfrm>
          <a:prstGeom prst="roundRect">
            <a:avLst>
              <a:gd name="adj" fmla="val 50000"/>
            </a:avLst>
          </a:prstGeom>
          <a:solidFill>
            <a:srgbClr val="00BA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algn="ctr" defTabSz="914377"/>
            <a:r>
              <a:rPr lang="zh-CN" altLang="en-US" kern="0" dirty="0">
                <a:solidFill>
                  <a:prstClr val="white"/>
                </a:solidFill>
                <a:latin typeface="微软雅黑"/>
                <a:ea typeface="微软雅黑"/>
              </a:rPr>
              <a:t>视频</a:t>
            </a:r>
          </a:p>
        </p:txBody>
      </p:sp>
    </p:spTree>
    <p:extLst>
      <p:ext uri="{BB962C8B-B14F-4D97-AF65-F5344CB8AC3E}">
        <p14:creationId xmlns:p14="http://schemas.microsoft.com/office/powerpoint/2010/main" val="14005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 数据结构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1043608" y="1124744"/>
            <a:ext cx="6984776" cy="973323"/>
          </a:xfrm>
          <a:prstGeom prst="wedgeRectCallout">
            <a:avLst>
              <a:gd name="adj1" fmla="val 24903"/>
              <a:gd name="adj2" fmla="val 803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数据结构是指</a:t>
            </a:r>
            <a:r>
              <a:rPr kumimoji="1" lang="zh-CN" altLang="en-US" sz="28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以及相互之间的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联系</a:t>
            </a:r>
          </a:p>
        </p:txBody>
      </p:sp>
      <p:sp>
        <p:nvSpPr>
          <p:cNvPr id="7" name="Rounded Rectangle 40"/>
          <p:cNvSpPr/>
          <p:nvPr/>
        </p:nvSpPr>
        <p:spPr>
          <a:xfrm>
            <a:off x="1043608" y="2427872"/>
            <a:ext cx="3292107" cy="3456384"/>
          </a:xfrm>
          <a:prstGeom prst="roundRect">
            <a:avLst>
              <a:gd name="adj" fmla="val 3820"/>
            </a:avLst>
          </a:prstGeom>
          <a:noFill/>
          <a:ln w="63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srgbClr val="F4F4F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ound Same Side Corner Rectangle 41"/>
          <p:cNvSpPr/>
          <p:nvPr/>
        </p:nvSpPr>
        <p:spPr>
          <a:xfrm>
            <a:off x="1046557" y="2429629"/>
            <a:ext cx="3291951" cy="718323"/>
          </a:xfrm>
          <a:prstGeom prst="round2SameRect">
            <a:avLst>
              <a:gd name="adj1" fmla="val 12497"/>
              <a:gd name="adj2" fmla="val 0"/>
            </a:avLst>
          </a:pr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1100193" y="2548073"/>
            <a:ext cx="323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逻辑结构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TextBox 43"/>
          <p:cNvSpPr txBox="1"/>
          <p:nvPr/>
        </p:nvSpPr>
        <p:spPr>
          <a:xfrm>
            <a:off x="1064802" y="3075944"/>
            <a:ext cx="3239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defTabSz="914377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根据问题本身的数据及内在联系抽象而成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lvl="1" algn="ctr" defTabSz="914377">
              <a:lnSpc>
                <a:spcPct val="150000"/>
              </a:lnSpc>
            </a:pPr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与计算机实现无关</a:t>
            </a:r>
            <a:endParaRPr lang="en-US" altLang="zh-CN" dirty="0"/>
          </a:p>
        </p:txBody>
      </p:sp>
      <p:sp>
        <p:nvSpPr>
          <p:cNvPr id="11" name="Rounded Rectangle 45"/>
          <p:cNvSpPr/>
          <p:nvPr/>
        </p:nvSpPr>
        <p:spPr>
          <a:xfrm>
            <a:off x="4733484" y="2420888"/>
            <a:ext cx="3292107" cy="3463368"/>
          </a:xfrm>
          <a:prstGeom prst="roundRect">
            <a:avLst>
              <a:gd name="adj" fmla="val 3820"/>
            </a:avLst>
          </a:prstGeom>
          <a:noFill/>
          <a:ln w="63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srgbClr val="F4F4F4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Round Same Side Corner Rectangle 46"/>
          <p:cNvSpPr/>
          <p:nvPr/>
        </p:nvSpPr>
        <p:spPr>
          <a:xfrm>
            <a:off x="4736433" y="2422647"/>
            <a:ext cx="3291951" cy="725305"/>
          </a:xfrm>
          <a:prstGeom prst="round2SameRect">
            <a:avLst>
              <a:gd name="adj1" fmla="val 12497"/>
              <a:gd name="adj2" fmla="val 0"/>
            </a:avLst>
          </a:prstGeom>
          <a:solidFill>
            <a:schemeClr val="accent4"/>
          </a:solidFill>
          <a:ln w="63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algn="ctr" defTabSz="457137">
              <a:defRPr/>
            </a:pPr>
            <a:endParaRPr lang="en-US" sz="1867" kern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TextBox 47"/>
          <p:cNvSpPr txBox="1"/>
          <p:nvPr/>
        </p:nvSpPr>
        <p:spPr>
          <a:xfrm>
            <a:off x="4754678" y="2595741"/>
            <a:ext cx="323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400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物理结构</a:t>
            </a:r>
            <a:endParaRPr lang="en-US" sz="2400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TextBox 48"/>
          <p:cNvSpPr txBox="1"/>
          <p:nvPr/>
        </p:nvSpPr>
        <p:spPr>
          <a:xfrm>
            <a:off x="4776272" y="3648579"/>
            <a:ext cx="3239859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数据在存储器中的存储方式</a:t>
            </a:r>
          </a:p>
        </p:txBody>
      </p:sp>
      <p:sp>
        <p:nvSpPr>
          <p:cNvPr id="15" name="Rectangle 26"/>
          <p:cNvSpPr/>
          <p:nvPr/>
        </p:nvSpPr>
        <p:spPr>
          <a:xfrm>
            <a:off x="1211158" y="4541473"/>
            <a:ext cx="1388413" cy="539072"/>
          </a:xfrm>
          <a:prstGeom prst="rect">
            <a:avLst/>
          </a:prstGeom>
          <a:solidFill>
            <a:srgbClr val="89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集合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Rectangle 26"/>
          <p:cNvSpPr/>
          <p:nvPr/>
        </p:nvSpPr>
        <p:spPr>
          <a:xfrm>
            <a:off x="2751539" y="4537099"/>
            <a:ext cx="1388413" cy="539072"/>
          </a:xfrm>
          <a:prstGeom prst="rect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线性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Rectangle 26"/>
          <p:cNvSpPr/>
          <p:nvPr/>
        </p:nvSpPr>
        <p:spPr>
          <a:xfrm>
            <a:off x="1211158" y="5201168"/>
            <a:ext cx="1388413" cy="539072"/>
          </a:xfrm>
          <a:prstGeom prst="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树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Rectangle 26"/>
          <p:cNvSpPr/>
          <p:nvPr/>
        </p:nvSpPr>
        <p:spPr>
          <a:xfrm>
            <a:off x="2751539" y="5196794"/>
            <a:ext cx="1388413" cy="539072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Rectangle 26"/>
          <p:cNvSpPr/>
          <p:nvPr/>
        </p:nvSpPr>
        <p:spPr>
          <a:xfrm>
            <a:off x="4932040" y="4537099"/>
            <a:ext cx="1388413" cy="539072"/>
          </a:xfrm>
          <a:prstGeom prst="rect">
            <a:avLst/>
          </a:prstGeom>
          <a:solidFill>
            <a:srgbClr val="89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顺序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Rectangle 26"/>
          <p:cNvSpPr/>
          <p:nvPr/>
        </p:nvSpPr>
        <p:spPr>
          <a:xfrm>
            <a:off x="6472421" y="4532725"/>
            <a:ext cx="1388413" cy="539072"/>
          </a:xfrm>
          <a:prstGeom prst="rect">
            <a:avLst/>
          </a:prstGeom>
          <a:solidFill>
            <a:srgbClr val="00B3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链接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Rectangle 26"/>
          <p:cNvSpPr/>
          <p:nvPr/>
        </p:nvSpPr>
        <p:spPr>
          <a:xfrm>
            <a:off x="4932040" y="5196794"/>
            <a:ext cx="1388413" cy="539072"/>
          </a:xfrm>
          <a:prstGeom prst="rect">
            <a:avLst/>
          </a:prstGeom>
          <a:solidFill>
            <a:srgbClr val="02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索引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Rectangle 26"/>
          <p:cNvSpPr/>
          <p:nvPr/>
        </p:nvSpPr>
        <p:spPr>
          <a:xfrm>
            <a:off x="6472421" y="5192420"/>
            <a:ext cx="1388413" cy="539072"/>
          </a:xfrm>
          <a:prstGeom prst="rect">
            <a:avLst/>
          </a:prstGeom>
          <a:solidFill>
            <a:srgbClr val="FF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zh-CN" altLang="en-US" sz="1867" dirty="0">
                <a:solidFill>
                  <a:prstClr val="whit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散列</a:t>
            </a:r>
            <a:endParaRPr lang="en-US" sz="1867" dirty="0">
              <a:solidFill>
                <a:prstClr val="whit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标注 22"/>
          <p:cNvSpPr/>
          <p:nvPr/>
        </p:nvSpPr>
        <p:spPr>
          <a:xfrm>
            <a:off x="1059171" y="6021288"/>
            <a:ext cx="6984776" cy="737004"/>
          </a:xfrm>
          <a:prstGeom prst="wedgeRectCallout">
            <a:avLst>
              <a:gd name="adj1" fmla="val 27057"/>
              <a:gd name="adj2" fmla="val 3990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一种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逻辑结构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可以选择多种</a:t>
            </a:r>
            <a:r>
              <a:rPr kumimoji="1" lang="zh-CN" altLang="en-US" sz="28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rPr>
              <a:t>物理结构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来存储</a:t>
            </a:r>
            <a:endParaRPr kumimoji="1" lang="zh-CN" altLang="en-US" sz="28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03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我的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我的模板</Template>
  <TotalTime>64163</TotalTime>
  <Words>2380</Words>
  <Application>Microsoft Macintosh PowerPoint</Application>
  <PresentationFormat>全屏显示(4:3)</PresentationFormat>
  <Paragraphs>572</Paragraphs>
  <Slides>53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9" baseType="lpstr">
      <vt:lpstr>DengXian</vt:lpstr>
      <vt:lpstr>方正粗倩简体</vt:lpstr>
      <vt:lpstr>黑体</vt:lpstr>
      <vt:lpstr>宋体</vt:lpstr>
      <vt:lpstr>微软雅黑</vt:lpstr>
      <vt:lpstr>微软雅黑</vt:lpstr>
      <vt:lpstr>Arial</vt:lpstr>
      <vt:lpstr>Ayuthaya</vt:lpstr>
      <vt:lpstr>Calibri</vt:lpstr>
      <vt:lpstr>Cambria Math</vt:lpstr>
      <vt:lpstr>Century Gothic</vt:lpstr>
      <vt:lpstr>Gill Sans</vt:lpstr>
      <vt:lpstr>Mangal</vt:lpstr>
      <vt:lpstr>Wingdings</vt:lpstr>
      <vt:lpstr>我的模板</vt:lpstr>
      <vt:lpstr>公式</vt:lpstr>
      <vt:lpstr>数据结构</vt:lpstr>
      <vt:lpstr>About Me</vt:lpstr>
      <vt:lpstr>知识单元1 绪论</vt:lpstr>
      <vt:lpstr>主要内容</vt:lpstr>
      <vt:lpstr>知识点1：数据结构的基本概念</vt:lpstr>
      <vt:lpstr>1 数据结构</vt:lpstr>
      <vt:lpstr>1 数据结构</vt:lpstr>
      <vt:lpstr>1 数据结构</vt:lpstr>
      <vt:lpstr>1 数据结构</vt:lpstr>
      <vt:lpstr>2 理解数据结构</vt:lpstr>
      <vt:lpstr>2 理解数据结构</vt:lpstr>
      <vt:lpstr>2 理解数据结构</vt:lpstr>
      <vt:lpstr>2 理解数据结构</vt:lpstr>
      <vt:lpstr>2 理解数据结构</vt:lpstr>
      <vt:lpstr>2 理解数据结构</vt:lpstr>
      <vt:lpstr>2 理解数据结构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3 数据结构-逻辑结构</vt:lpstr>
      <vt:lpstr>4 数据结构-物理结构</vt:lpstr>
      <vt:lpstr>主要内容</vt:lpstr>
      <vt:lpstr>知识点2：抽象数据类型</vt:lpstr>
      <vt:lpstr>抽象数据类型</vt:lpstr>
      <vt:lpstr>抽象数据类型</vt:lpstr>
      <vt:lpstr>主要内容</vt:lpstr>
      <vt:lpstr>知识点3：算法描述及其性能分析</vt:lpstr>
      <vt:lpstr>1 含义及特征</vt:lpstr>
      <vt:lpstr>2 算法描述</vt:lpstr>
      <vt:lpstr>2 算法描述</vt:lpstr>
      <vt:lpstr>2 算法描述</vt:lpstr>
      <vt:lpstr>2 算法描述</vt:lpstr>
      <vt:lpstr>3 算法评价</vt:lpstr>
      <vt:lpstr>3 算法评价</vt:lpstr>
      <vt:lpstr>3 算法评价</vt:lpstr>
      <vt:lpstr>3 算法评价</vt:lpstr>
      <vt:lpstr>3 算法评价</vt:lpstr>
      <vt:lpstr>算法运行时间的事后统计</vt:lpstr>
      <vt:lpstr>算法时间复杂度分析</vt:lpstr>
      <vt:lpstr>算法时间复杂度分析</vt:lpstr>
      <vt:lpstr>算法时间复杂度分析</vt:lpstr>
      <vt:lpstr>算法时间复杂度分析</vt:lpstr>
      <vt:lpstr>算法时间复杂度分析</vt:lpstr>
      <vt:lpstr>算法时间复杂度分析</vt:lpstr>
      <vt:lpstr>讨论</vt:lpstr>
      <vt:lpstr>3 算法评价</vt:lpstr>
      <vt:lpstr>3 算法评价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daizhe</dc:creator>
  <cp:lastModifiedBy>dai zhe</cp:lastModifiedBy>
  <cp:revision>180</cp:revision>
  <dcterms:created xsi:type="dcterms:W3CDTF">2013-06-24T12:21:20Z</dcterms:created>
  <dcterms:modified xsi:type="dcterms:W3CDTF">2020-03-30T01:47:02Z</dcterms:modified>
</cp:coreProperties>
</file>